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68" r:id="rId2"/>
    <p:sldId id="277" r:id="rId3"/>
    <p:sldId id="269" r:id="rId4"/>
    <p:sldId id="271" r:id="rId5"/>
    <p:sldId id="272" r:id="rId6"/>
    <p:sldId id="274" r:id="rId7"/>
    <p:sldId id="278" r:id="rId8"/>
    <p:sldId id="275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7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72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B7C05-4B05-489B-A1DC-422E95759B21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DAF84-50FA-4EDA-8535-873CF68B3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9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0CF5A4-E87A-4FF2-ADA1-90E1DB5AF9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Group 3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5" name="Rectangle 4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844937" y="1950720"/>
            <a:ext cx="5024846" cy="1469980"/>
          </a:xfr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>
              <a:defRPr lang="en-US" sz="4000"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844936" y="3602038"/>
            <a:ext cx="5024847" cy="699996"/>
          </a:xfrm>
        </p:spPr>
        <p:txBody>
          <a:bodyPr vert="horz" lIns="91440" tIns="45720" rIns="91440" bIns="45720" rtlCol="0">
            <a:normAutofit fontScale="85000" lnSpcReduction="20000"/>
          </a:bodyPr>
          <a:lstStyle>
            <a:lvl1pPr>
              <a:defRPr kumimoji="0" lang="en-US" sz="2000" b="0" i="0" u="none" strike="noStrike" cap="none" spc="0" normalizeH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/>
              <a:t>Click to edit Master subtitle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0" y="159801"/>
            <a:ext cx="2950711" cy="6163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2160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8879" y="1"/>
            <a:ext cx="12197021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4937" y="1950720"/>
            <a:ext cx="5024846" cy="1469980"/>
          </a:xfr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>
              <a:defRPr lang="en-US" sz="4000"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4936" y="3602038"/>
            <a:ext cx="5024847" cy="699996"/>
          </a:xfrm>
        </p:spPr>
        <p:txBody>
          <a:bodyPr vert="horz" lIns="91440" tIns="45720" rIns="91440" bIns="45720" rtlCol="0">
            <a:normAutofit fontScale="85000" lnSpcReduction="20000"/>
          </a:bodyPr>
          <a:lstStyle>
            <a:lvl1pPr>
              <a:defRPr kumimoji="0" lang="en-US" sz="2000" b="0" i="0" u="none" strike="noStrike" cap="none" spc="0" normalizeH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/>
              <a:t>Click to edit Master subtitle style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6" name="Rectangle 15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4279" y="1449176"/>
            <a:ext cx="3792041" cy="513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5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0" name="Rectangle 9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3582" y="1490899"/>
            <a:ext cx="4791871" cy="282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971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1" name="Rectangle 10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13772" y="1923444"/>
            <a:ext cx="5596613" cy="232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157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9" name="Rectangle 8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72110" y="1810249"/>
            <a:ext cx="2786113" cy="29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384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6" name="Rectangle 5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9817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80" y="24605"/>
            <a:ext cx="11221720" cy="42243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kumimoji="0" lang="en-US" sz="2400" b="1" i="0" u="none" strike="noStrike" cap="none" spc="0" normalizeH="0" baseline="0">
                <a:ln>
                  <a:noFill/>
                </a:ln>
                <a:solidFill>
                  <a:srgbClr val="F4C5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yriad Pro Cond" panose="020B0506030403020204" pitchFamily="34" charset="0"/>
                <a:cs typeface="Segoe UI Light" panose="020B05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80" y="555625"/>
            <a:ext cx="12029440" cy="341632"/>
          </a:xfrm>
        </p:spPr>
        <p:txBody>
          <a:bodyPr wrap="square">
            <a:spAutoFit/>
          </a:bodyPr>
          <a:lstStyle>
            <a:lvl1pPr>
              <a:defRPr lang="en-US" dirty="0" smtClean="0">
                <a:solidFill>
                  <a:srgbClr val="5E5B9F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FBA5B126-2642-4F13-893A-267AD4CFF73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90293"/>
            <a:ext cx="11988000" cy="5682513"/>
          </a:xfrm>
          <a:prstGeom prst="rect">
            <a:avLst/>
          </a:prstGeom>
        </p:spPr>
        <p:txBody>
          <a:bodyPr>
            <a:normAutofit/>
          </a:bodyPr>
          <a:lstStyle>
            <a:lvl1pPr marL="180975" indent="-180975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600" b="0" i="0">
                <a:solidFill>
                  <a:schemeClr val="tx1"/>
                </a:solidFill>
                <a:latin typeface="+mn-lt"/>
              </a:defRPr>
            </a:lvl1pPr>
            <a:lvl2pPr marL="444500" indent="-263525"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ü"/>
              <a:defRPr sz="1600">
                <a:solidFill>
                  <a:schemeClr val="tx1"/>
                </a:solidFill>
              </a:defRPr>
            </a:lvl2pPr>
            <a:lvl3pPr marL="715963" indent="-271463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600"/>
            </a:lvl4pPr>
            <a:lvl5pPr>
              <a:defRPr sz="1600"/>
            </a:lvl5pPr>
          </a:lstStyle>
          <a:p>
            <a:pPr lvl="0"/>
            <a:r>
              <a:rPr lang="id-ID" noProof="0" dirty="0"/>
              <a:t>Click to edit Master text styles</a:t>
            </a:r>
          </a:p>
          <a:p>
            <a:pPr lvl="1"/>
            <a:r>
              <a:rPr lang="id-ID" noProof="0" dirty="0"/>
              <a:t>Second level</a:t>
            </a:r>
          </a:p>
          <a:p>
            <a:pPr lvl="2"/>
            <a:r>
              <a:rPr lang="id-ID" noProof="0" dirty="0"/>
              <a:t>Third level</a:t>
            </a:r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12354252" y="518585"/>
            <a:ext cx="4897428" cy="1226793"/>
            <a:chOff x="12354252" y="518585"/>
            <a:chExt cx="4897428" cy="1226793"/>
          </a:xfrm>
        </p:grpSpPr>
        <p:sp>
          <p:nvSpPr>
            <p:cNvPr id="27" name="TextBox 26"/>
            <p:cNvSpPr txBox="1"/>
            <p:nvPr/>
          </p:nvSpPr>
          <p:spPr>
            <a:xfrm>
              <a:off x="12763517" y="948622"/>
              <a:ext cx="3637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Headline2,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</a:rPr>
                <a:t>Myrad</a:t>
              </a:r>
              <a:r>
                <a:rPr lang="en-US" dirty="0">
                  <a:solidFill>
                    <a:schemeClr val="tx1"/>
                  </a:solidFill>
                </a:rPr>
                <a:t> pro </a:t>
              </a:r>
              <a:r>
                <a:rPr lang="en-US" dirty="0" err="1">
                  <a:solidFill>
                    <a:schemeClr val="tx1"/>
                  </a:solidFill>
                </a:rPr>
                <a:t>cond</a:t>
              </a:r>
              <a:r>
                <a:rPr lang="en-US" dirty="0">
                  <a:solidFill>
                    <a:schemeClr val="tx1"/>
                  </a:solidFill>
                </a:rPr>
                <a:t>,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Size 18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2742224" y="518585"/>
              <a:ext cx="3960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Headline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,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lang="en-US" dirty="0" err="1">
                  <a:solidFill>
                    <a:schemeClr val="tx1"/>
                  </a:solidFill>
                </a:rPr>
                <a:t>Myrad</a:t>
              </a:r>
              <a:r>
                <a:rPr lang="en-US" dirty="0">
                  <a:solidFill>
                    <a:schemeClr val="tx1"/>
                  </a:solidFill>
                </a:rPr>
                <a:t> pro </a:t>
              </a:r>
              <a:r>
                <a:rPr lang="en-US" dirty="0" err="1">
                  <a:solidFill>
                    <a:schemeClr val="tx1"/>
                  </a:solidFill>
                </a:rPr>
                <a:t>cond</a:t>
              </a:r>
              <a:r>
                <a:rPr lang="en-US" dirty="0">
                  <a:solidFill>
                    <a:schemeClr val="tx1"/>
                  </a:solidFill>
                </a:rPr>
                <a:t>,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Size: 24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2354252" y="1397648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12354252" y="537540"/>
              <a:ext cx="393539" cy="341632"/>
            </a:xfrm>
            <a:prstGeom prst="rect">
              <a:avLst/>
            </a:prstGeom>
            <a:solidFill>
              <a:srgbClr val="F4C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2354252" y="965621"/>
              <a:ext cx="393539" cy="341632"/>
            </a:xfrm>
            <a:prstGeom prst="rect">
              <a:avLst/>
            </a:prstGeom>
            <a:solidFill>
              <a:srgbClr val="5E5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2776426" y="1376046"/>
              <a:ext cx="44752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Judul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&amp; Garis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Grafik/Tabel,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Segoe UI,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size: 12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3" name="Group 32"/>
          <p:cNvGrpSpPr/>
          <p:nvPr userDrawn="1"/>
        </p:nvGrpSpPr>
        <p:grpSpPr>
          <a:xfrm>
            <a:off x="12341789" y="5875334"/>
            <a:ext cx="220807" cy="919082"/>
            <a:chOff x="-662174" y="518780"/>
            <a:chExt cx="395957" cy="1648117"/>
          </a:xfrm>
        </p:grpSpPr>
        <p:sp>
          <p:nvSpPr>
            <p:cNvPr id="34" name="Rectangle 33"/>
            <p:cNvSpPr/>
            <p:nvPr/>
          </p:nvSpPr>
          <p:spPr>
            <a:xfrm>
              <a:off x="-659756" y="518780"/>
              <a:ext cx="393539" cy="341632"/>
            </a:xfrm>
            <a:prstGeom prst="rect">
              <a:avLst/>
            </a:prstGeom>
            <a:solidFill>
              <a:srgbClr val="3230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-659757" y="932830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-662174" y="1372113"/>
              <a:ext cx="393539" cy="341632"/>
            </a:xfrm>
            <a:prstGeom prst="rect">
              <a:avLst/>
            </a:prstGeom>
            <a:solidFill>
              <a:srgbClr val="6767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-662174" y="1825265"/>
              <a:ext cx="393539" cy="341632"/>
            </a:xfrm>
            <a:prstGeom prst="rect">
              <a:avLst/>
            </a:prstGeom>
            <a:solidFill>
              <a:srgbClr val="A1A3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2633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 userDrawn="1"/>
        </p:nvGrpSpPr>
        <p:grpSpPr>
          <a:xfrm>
            <a:off x="12341789" y="5875334"/>
            <a:ext cx="220807" cy="919082"/>
            <a:chOff x="-662174" y="518780"/>
            <a:chExt cx="395957" cy="1648117"/>
          </a:xfrm>
        </p:grpSpPr>
        <p:sp>
          <p:nvSpPr>
            <p:cNvPr id="34" name="Rectangle 33"/>
            <p:cNvSpPr/>
            <p:nvPr/>
          </p:nvSpPr>
          <p:spPr>
            <a:xfrm>
              <a:off x="-659756" y="518780"/>
              <a:ext cx="393539" cy="341632"/>
            </a:xfrm>
            <a:prstGeom prst="rect">
              <a:avLst/>
            </a:prstGeom>
            <a:solidFill>
              <a:srgbClr val="3230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-659757" y="932830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-662174" y="1372113"/>
              <a:ext cx="393539" cy="341632"/>
            </a:xfrm>
            <a:prstGeom prst="rect">
              <a:avLst/>
            </a:prstGeom>
            <a:solidFill>
              <a:srgbClr val="6767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-662174" y="1825265"/>
              <a:ext cx="393539" cy="341632"/>
            </a:xfrm>
            <a:prstGeom prst="rect">
              <a:avLst/>
            </a:prstGeom>
            <a:solidFill>
              <a:srgbClr val="A1A3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8" y="-12490"/>
            <a:ext cx="12193057" cy="688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774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7418"/>
            <a:ext cx="12192000" cy="508911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" y="586105"/>
            <a:ext cx="1202944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" y="60165"/>
            <a:ext cx="10515600" cy="3752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11500402" y="91757"/>
            <a:ext cx="762000" cy="36512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kumimoji="0" lang="en-US" sz="1400" b="1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386595-42F0-4A69-A956-5E984E63E110}" type="slidenum">
              <a:rPr kumimoji="0" 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3347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704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en-US" sz="2400" b="1" i="0" u="none" strike="noStrike" kern="1200" cap="none" spc="0" normalizeH="0" baseline="0">
          <a:ln>
            <a:noFill/>
          </a:ln>
          <a:solidFill>
            <a:srgbClr val="F4C55D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uLnTx/>
          <a:uFillTx/>
          <a:latin typeface="Myriad Pro Cond" panose="020B0506030403020204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800" b="1" i="1" kern="1200" baseline="0" dirty="0" smtClean="0">
          <a:solidFill>
            <a:srgbClr val="5E5B9F"/>
          </a:solidFill>
          <a:latin typeface="Myriad Pro Cond" panose="020B0506030403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kern="120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DD1919C1-8911-42B0-A901-E50CE59EA79B}"/>
              </a:ext>
            </a:extLst>
          </p:cNvPr>
          <p:cNvSpPr txBox="1">
            <a:spLocks/>
          </p:cNvSpPr>
          <p:nvPr/>
        </p:nvSpPr>
        <p:spPr>
          <a:xfrm>
            <a:off x="4678532" y="1705564"/>
            <a:ext cx="7405604" cy="2050365"/>
          </a:xfrm>
          <a:prstGeom prst="rect">
            <a:avLst/>
          </a:prstGeo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spc="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anose="020B0706030402020204" pitchFamily="34" charset="0"/>
                <a:ea typeface="+mn-ea"/>
                <a:cs typeface="+mn-cs"/>
              </a:defRPr>
            </a:lvl1pPr>
          </a:lstStyle>
          <a:p>
            <a:pPr lvl="0" algn="ctr">
              <a:defRPr/>
            </a:pPr>
            <a:r>
              <a:rPr lang="en-US" sz="4000" b="1" i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Term of Reference </a:t>
            </a:r>
            <a:r>
              <a:rPr lang="en-US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(TOR) </a:t>
            </a: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FPAS </a:t>
            </a:r>
            <a:r>
              <a:rPr lang="id-ID" sz="4000" b="1" i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Consistency Check Tools</a:t>
            </a: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 dalam </a:t>
            </a:r>
            <a:r>
              <a:rPr lang="en-US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M</a:t>
            </a: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endukung </a:t>
            </a:r>
            <a:r>
              <a:rPr lang="en-US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E</a:t>
            </a: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fektivitas </a:t>
            </a:r>
            <a:r>
              <a:rPr lang="en-US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P</a:t>
            </a: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enerapan </a:t>
            </a:r>
            <a:endParaRPr lang="en-US" sz="4000" b="1" dirty="0">
              <a:ln>
                <a:noFill/>
              </a:ln>
              <a:gradFill flip="none" rotWithShape="1">
                <a:gsLst>
                  <a:gs pos="76100">
                    <a:srgbClr val="EDE0C5"/>
                  </a:gs>
                  <a:gs pos="21250">
                    <a:srgbClr val="EDE0C5"/>
                  </a:gs>
                  <a:gs pos="0">
                    <a:srgbClr val="F4C55D"/>
                  </a:gs>
                  <a:gs pos="50000">
                    <a:srgbClr val="F4C35C">
                      <a:shade val="67500"/>
                      <a:satMod val="115000"/>
                    </a:srgbClr>
                  </a:gs>
                  <a:gs pos="100000">
                    <a:srgbClr val="F4C35C">
                      <a:shade val="100000"/>
                      <a:satMod val="115000"/>
                    </a:srgbClr>
                  </a:gs>
                </a:gsLst>
                <a:lin ang="18900000" scaled="1"/>
                <a:tileRect/>
              </a:gradFill>
              <a:effectLst/>
              <a:latin typeface="Century Gothic" panose="020B0502020202020204" pitchFamily="34" charset="0"/>
            </a:endParaRPr>
          </a:p>
          <a:p>
            <a:pPr lvl="0" algn="ctr">
              <a:defRPr/>
            </a:pP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BI-POLMIX</a:t>
            </a: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98B7D698-1053-4736-8F02-A0BE2090ECD4}"/>
              </a:ext>
            </a:extLst>
          </p:cNvPr>
          <p:cNvSpPr txBox="1">
            <a:spLocks/>
          </p:cNvSpPr>
          <p:nvPr/>
        </p:nvSpPr>
        <p:spPr>
          <a:xfrm>
            <a:off x="5753100" y="4226445"/>
            <a:ext cx="6438900" cy="10442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Jakarta,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Februari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 2022</a:t>
            </a:r>
          </a:p>
        </p:txBody>
      </p:sp>
    </p:spTree>
    <p:extLst>
      <p:ext uri="{BB962C8B-B14F-4D97-AF65-F5344CB8AC3E}">
        <p14:creationId xmlns:p14="http://schemas.microsoft.com/office/powerpoint/2010/main" val="2183402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5918769" y="854657"/>
            <a:ext cx="4743450" cy="75565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F4C5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Outline</a:t>
            </a:r>
            <a:endParaRPr kumimoji="0" lang="id-ID" sz="2800" b="1" i="0" u="none" strike="noStrike" kern="1200" cap="none" spc="0" normalizeH="0" baseline="0" noProof="0" dirty="0">
              <a:ln>
                <a:noFill/>
              </a:ln>
              <a:solidFill>
                <a:srgbClr val="F4C5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883521" y="1730589"/>
            <a:ext cx="5638800" cy="47626"/>
          </a:xfrm>
          <a:prstGeom prst="rect">
            <a:avLst/>
          </a:prstGeom>
          <a:gradFill>
            <a:gsLst>
              <a:gs pos="0">
                <a:srgbClr val="F4C55D">
                  <a:alpha val="0"/>
                </a:srgbClr>
              </a:gs>
              <a:gs pos="71680">
                <a:srgbClr val="F4C55D"/>
              </a:gs>
              <a:gs pos="100000">
                <a:srgbClr val="F4C55D">
                  <a:alpha val="0"/>
                </a:srgbClr>
              </a:gs>
              <a:gs pos="29000">
                <a:srgbClr val="F4C55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883521" y="4202608"/>
            <a:ext cx="5638800" cy="47626"/>
          </a:xfrm>
          <a:prstGeom prst="rect">
            <a:avLst/>
          </a:prstGeom>
          <a:gradFill>
            <a:gsLst>
              <a:gs pos="0">
                <a:srgbClr val="F4C55D">
                  <a:alpha val="0"/>
                </a:srgbClr>
              </a:gs>
              <a:gs pos="71680">
                <a:srgbClr val="F4C55D"/>
              </a:gs>
              <a:gs pos="100000">
                <a:srgbClr val="F4C55D">
                  <a:alpha val="0"/>
                </a:srgbClr>
              </a:gs>
              <a:gs pos="29000">
                <a:srgbClr val="F4C55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6" y="2383455"/>
            <a:ext cx="5400675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Latar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Belakang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Tujuan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dirty="0" err="1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Ruang</a:t>
            </a:r>
            <a:r>
              <a:rPr lang="en-US" sz="2000" b="0" dirty="0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 </a:t>
            </a:r>
            <a:r>
              <a:rPr lang="en-US" sz="2000" b="0" dirty="0" err="1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Lingkup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6" y="3144415"/>
            <a:ext cx="5991225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Metodolog</a:t>
            </a:r>
            <a:r>
              <a:rPr lang="en-US" sz="2000" b="0" dirty="0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i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Rencana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sz="2000" b="0" dirty="0" err="1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P</a:t>
            </a:r>
            <a:r>
              <a:rPr kumimoji="0" lang="en-US" sz="20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enyelesaian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dan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Tim </a:t>
            </a:r>
            <a:r>
              <a:rPr kumimoji="0" lang="en-US" sz="2000" b="0" i="0" u="none" strike="noStrike" kern="1200" cap="none" spc="0" normalizeH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Pelaksana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7" y="3632321"/>
            <a:ext cx="4962524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Referensi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131172" y="2281325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31172" y="2568375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131172" y="3138099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131172" y="3438524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131172" y="3779492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134562" y="2829146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4108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Latar Belakang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Beberapa</a:t>
            </a:r>
            <a:r>
              <a:rPr lang="en-US" sz="2000" dirty="0"/>
              <a:t> model yang </a:t>
            </a:r>
            <a:r>
              <a:rPr lang="en-US" sz="2000" dirty="0" err="1"/>
              <a:t>dipakai</a:t>
            </a:r>
            <a:r>
              <a:rPr lang="en-US" sz="2000" dirty="0"/>
              <a:t> Bank Indonesia </a:t>
            </a:r>
            <a:r>
              <a:rPr lang="en-US" sz="2000" dirty="0" err="1"/>
              <a:t>dalam</a:t>
            </a:r>
            <a:r>
              <a:rPr lang="en-US" sz="2000" dirty="0"/>
              <a:t> FPAS </a:t>
            </a:r>
            <a:r>
              <a:rPr lang="en-US" sz="2000" dirty="0" err="1"/>
              <a:t>perlu</a:t>
            </a:r>
            <a:r>
              <a:rPr lang="en-US" sz="2000" dirty="0"/>
              <a:t> </a:t>
            </a:r>
            <a:r>
              <a:rPr lang="en-US" sz="2000" dirty="0" err="1"/>
              <a:t>diperhatikan</a:t>
            </a:r>
            <a:r>
              <a:rPr lang="en-US" sz="2000" dirty="0"/>
              <a:t> </a:t>
            </a:r>
            <a:r>
              <a:rPr lang="en-US" sz="2000" dirty="0" err="1"/>
              <a:t>konsistensinya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81333"/>
            <a:ext cx="12029440" cy="5501506"/>
          </a:xfrm>
        </p:spPr>
        <p:txBody>
          <a:bodyPr wrap="square">
            <a:spAutoFit/>
          </a:bodyPr>
          <a:lstStyle/>
          <a:p>
            <a:pPr algn="just"/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rangka</a:t>
            </a:r>
            <a:r>
              <a:rPr lang="en-US" sz="2000" dirty="0"/>
              <a:t> </a:t>
            </a: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besaran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 </a:t>
            </a:r>
            <a:r>
              <a:rPr lang="en-US" sz="2000" dirty="0" err="1"/>
              <a:t>makro</a:t>
            </a:r>
            <a:r>
              <a:rPr lang="en-US" sz="2000" dirty="0"/>
              <a:t>, Bank Indonesia </a:t>
            </a:r>
            <a:r>
              <a:rPr lang="en-US" sz="2000" dirty="0" err="1"/>
              <a:t>mengacu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i="1" dirty="0"/>
              <a:t>Forecasting and Policy Analysis System</a:t>
            </a:r>
            <a:r>
              <a:rPr lang="en-US" sz="2000" dirty="0"/>
              <a:t> (FPAS). </a:t>
            </a:r>
          </a:p>
          <a:p>
            <a:pPr algn="just"/>
            <a:r>
              <a:rPr lang="en-US" sz="2000" dirty="0" err="1"/>
              <a:t>Terdapat</a:t>
            </a:r>
            <a:r>
              <a:rPr lang="en-US" sz="2000" dirty="0"/>
              <a:t> </a:t>
            </a:r>
            <a:r>
              <a:rPr lang="en-US" sz="2000" dirty="0" err="1"/>
              <a:t>beberapa</a:t>
            </a:r>
            <a:r>
              <a:rPr lang="en-US" sz="2000" dirty="0"/>
              <a:t> model yang </a:t>
            </a:r>
            <a:r>
              <a:rPr lang="en-US" sz="2000" dirty="0" err="1"/>
              <a:t>dipakai</a:t>
            </a:r>
            <a:r>
              <a:rPr lang="en-US" sz="2000" dirty="0"/>
              <a:t> Bank Indonesia </a:t>
            </a:r>
            <a:r>
              <a:rPr lang="en-US" sz="2000" dirty="0" err="1"/>
              <a:t>dalam</a:t>
            </a:r>
            <a:r>
              <a:rPr lang="en-US" sz="2000" dirty="0"/>
              <a:t> FPAS </a:t>
            </a:r>
            <a:r>
              <a:rPr lang="en-US" sz="2000" dirty="0" err="1"/>
              <a:t>antara</a:t>
            </a:r>
            <a:r>
              <a:rPr lang="en-US" sz="2000" dirty="0"/>
              <a:t> lain:</a:t>
            </a:r>
          </a:p>
          <a:p>
            <a:pPr lvl="1" algn="just"/>
            <a:r>
              <a:rPr lang="en-US" sz="2000" dirty="0"/>
              <a:t>BIPOLMIX; </a:t>
            </a:r>
            <a:r>
              <a:rPr lang="en-US" sz="2000" dirty="0" err="1"/>
              <a:t>sebagai</a:t>
            </a:r>
            <a:r>
              <a:rPr lang="en-US" sz="2000" dirty="0"/>
              <a:t> model inti </a:t>
            </a:r>
          </a:p>
          <a:p>
            <a:pPr lvl="1" algn="just"/>
            <a:r>
              <a:rPr lang="en-US" sz="2000" dirty="0"/>
              <a:t>SOFIE;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disagregasi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model inti</a:t>
            </a:r>
          </a:p>
          <a:p>
            <a:pPr lvl="1" algn="just"/>
            <a:r>
              <a:rPr lang="en-US" sz="2000" dirty="0"/>
              <a:t>MODBI;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jangka</a:t>
            </a:r>
            <a:r>
              <a:rPr lang="en-US" sz="2000" dirty="0"/>
              <a:t> </a:t>
            </a:r>
            <a:r>
              <a:rPr lang="en-US" sz="2000" dirty="0" err="1"/>
              <a:t>menengah-panjang</a:t>
            </a:r>
            <a:endParaRPr lang="en-US" sz="2000" dirty="0"/>
          </a:p>
          <a:p>
            <a:pPr lvl="1" algn="just"/>
            <a:r>
              <a:rPr lang="en-US" sz="2000" dirty="0"/>
              <a:t>Model </a:t>
            </a:r>
            <a:r>
              <a:rPr lang="en-US" sz="2000" dirty="0" err="1"/>
              <a:t>penunjang</a:t>
            </a:r>
            <a:r>
              <a:rPr lang="en-US" sz="2000" dirty="0"/>
              <a:t>, ex;</a:t>
            </a:r>
          </a:p>
          <a:p>
            <a:pPr lvl="2" algn="just"/>
            <a:r>
              <a:rPr lang="en-US" sz="2000" dirty="0"/>
              <a:t>ISMA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sektoral</a:t>
            </a:r>
            <a:endParaRPr lang="en-US" sz="2000" dirty="0"/>
          </a:p>
          <a:p>
            <a:pPr lvl="2" algn="just"/>
            <a:r>
              <a:rPr lang="en-US" sz="2000" dirty="0" err="1"/>
              <a:t>Proyeksi</a:t>
            </a:r>
            <a:r>
              <a:rPr lang="en-US" sz="2000" dirty="0"/>
              <a:t> NPI, dan model-model </a:t>
            </a:r>
            <a:r>
              <a:rPr lang="en-US" sz="2000" dirty="0" err="1"/>
              <a:t>indikator</a:t>
            </a:r>
            <a:r>
              <a:rPr lang="en-US" sz="2000" dirty="0"/>
              <a:t> </a:t>
            </a:r>
            <a:r>
              <a:rPr lang="en-US" sz="2000" dirty="0" err="1"/>
              <a:t>lainnya</a:t>
            </a:r>
            <a:r>
              <a:rPr lang="en-US" sz="2000" dirty="0"/>
              <a:t>. </a:t>
            </a:r>
            <a:endParaRPr lang="id-ID" sz="2000" dirty="0"/>
          </a:p>
          <a:p>
            <a:pPr algn="just"/>
            <a:r>
              <a:rPr lang="en-US" sz="2000" dirty="0" err="1"/>
              <a:t>Kelompok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id-ID" sz="2000" dirty="0"/>
              <a:t>Pe</a:t>
            </a:r>
            <a:r>
              <a:rPr lang="en-US" sz="2000" dirty="0"/>
              <a:t>model</a:t>
            </a:r>
            <a:r>
              <a:rPr lang="id-ID" sz="2000" dirty="0"/>
              <a:t>an</a:t>
            </a:r>
            <a:r>
              <a:rPr lang="en-US" sz="2000" dirty="0"/>
              <a:t> </a:t>
            </a:r>
            <a:r>
              <a:rPr lang="en-US" sz="2000" dirty="0" err="1"/>
              <a:t>Makroekonomi</a:t>
            </a:r>
            <a:r>
              <a:rPr lang="en-US" sz="2000" dirty="0"/>
              <a:t> (KPM) </a:t>
            </a:r>
            <a:r>
              <a:rPr lang="en-US" sz="2000" dirty="0" err="1"/>
              <a:t>telah</a:t>
            </a:r>
            <a:r>
              <a:rPr lang="en-US" sz="2000" dirty="0"/>
              <a:t> </a:t>
            </a:r>
            <a:r>
              <a:rPr lang="en-US" sz="2000" dirty="0" err="1"/>
              <a:t>menghasilkan</a:t>
            </a:r>
            <a:r>
              <a:rPr lang="en-US" sz="2000" dirty="0"/>
              <a:t> dan </a:t>
            </a:r>
            <a:r>
              <a:rPr lang="en-US" sz="2000" dirty="0" err="1"/>
              <a:t>menggunakan</a:t>
            </a:r>
            <a:r>
              <a:rPr lang="en-US" sz="2000" dirty="0"/>
              <a:t> model – model </a:t>
            </a:r>
            <a:r>
              <a:rPr lang="en-US" sz="2000" dirty="0" err="1"/>
              <a:t>tersebut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dan </a:t>
            </a:r>
            <a:r>
              <a:rPr lang="en-US" sz="2000" dirty="0" err="1"/>
              <a:t>analisis</a:t>
            </a:r>
            <a:r>
              <a:rPr lang="en-US" sz="2000" dirty="0"/>
              <a:t>, </a:t>
            </a:r>
            <a:r>
              <a:rPr lang="en-US" sz="2000" dirty="0" err="1"/>
              <a:t>setelah</a:t>
            </a:r>
            <a:r>
              <a:rPr lang="en-US" sz="2000" dirty="0"/>
              <a:t> </a:t>
            </a:r>
            <a:r>
              <a:rPr lang="en-US" sz="2000" dirty="0" err="1"/>
              <a:t>mempertimban</a:t>
            </a:r>
            <a:r>
              <a:rPr lang="id-ID" sz="2000" dirty="0"/>
              <a:t>g</a:t>
            </a:r>
            <a:r>
              <a:rPr lang="en-US" sz="2000" dirty="0" err="1"/>
              <a:t>kan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grup</a:t>
            </a:r>
            <a:r>
              <a:rPr lang="en-US" sz="2000" dirty="0"/>
              <a:t> lain </a:t>
            </a:r>
            <a:r>
              <a:rPr lang="en-US" sz="2000" dirty="0" err="1"/>
              <a:t>seperti</a:t>
            </a:r>
            <a:r>
              <a:rPr lang="en-US" sz="2000" dirty="0"/>
              <a:t> </a:t>
            </a:r>
            <a:r>
              <a:rPr lang="en-US" sz="2000" dirty="0" err="1"/>
              <a:t>Grup</a:t>
            </a:r>
            <a:r>
              <a:rPr lang="en-US" sz="2000" dirty="0"/>
              <a:t> </a:t>
            </a:r>
            <a:r>
              <a:rPr lang="en-US" sz="2000" dirty="0" err="1"/>
              <a:t>Asesmen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. </a:t>
            </a:r>
          </a:p>
          <a:p>
            <a:pPr algn="just"/>
            <a:r>
              <a:rPr lang="en-US" sz="2000" dirty="0" err="1"/>
              <a:t>Grup</a:t>
            </a:r>
            <a:r>
              <a:rPr lang="en-US" sz="2000" dirty="0"/>
              <a:t> </a:t>
            </a:r>
            <a:r>
              <a:rPr lang="en-US" sz="2000" dirty="0" err="1"/>
              <a:t>Asesmen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 juga </a:t>
            </a: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asesmen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menggunakan</a:t>
            </a:r>
            <a:r>
              <a:rPr lang="en-US" sz="2000" dirty="0"/>
              <a:t> model </a:t>
            </a:r>
            <a:r>
              <a:rPr lang="en-US" sz="2000" dirty="0" err="1"/>
              <a:t>indikator</a:t>
            </a:r>
            <a:r>
              <a:rPr lang="en-US" sz="2000" dirty="0"/>
              <a:t> dan </a:t>
            </a:r>
            <a:r>
              <a:rPr lang="en-US" sz="2000" dirty="0" err="1"/>
              <a:t>informasi</a:t>
            </a:r>
            <a:r>
              <a:rPr lang="en-US" sz="2000" dirty="0"/>
              <a:t> anecdotal.</a:t>
            </a:r>
          </a:p>
          <a:p>
            <a:pPr algn="just"/>
            <a:r>
              <a:rPr lang="en-US" sz="2000" dirty="0"/>
              <a:t>Proses SOE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dirty="0" err="1"/>
              <a:t>memastikan</a:t>
            </a:r>
            <a:r>
              <a:rPr lang="en-US" sz="2000" dirty="0"/>
              <a:t>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semua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ekonomi</a:t>
            </a:r>
            <a:r>
              <a:rPr lang="en-US" sz="2000" dirty="0"/>
              <a:t> yang </a:t>
            </a:r>
            <a:r>
              <a:rPr lang="en-US" sz="2000" dirty="0" err="1"/>
              <a:t>terkait</a:t>
            </a:r>
            <a:r>
              <a:rPr lang="en-US" sz="2000" dirty="0"/>
              <a:t>, </a:t>
            </a:r>
            <a:r>
              <a:rPr lang="en-US" sz="2000" dirty="0" err="1"/>
              <a:t>kemudian</a:t>
            </a:r>
            <a:r>
              <a:rPr lang="en-US" sz="2000" dirty="0"/>
              <a:t>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penyesuaian</a:t>
            </a:r>
            <a:r>
              <a:rPr lang="en-US" sz="2000" dirty="0"/>
              <a:t> oleh </a:t>
            </a:r>
            <a:r>
              <a:rPr lang="en-US" sz="2000" dirty="0" err="1"/>
              <a:t>pimpinan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keputusan</a:t>
            </a:r>
            <a:r>
              <a:rPr lang="en-US" sz="2000" dirty="0"/>
              <a:t> </a:t>
            </a:r>
            <a:r>
              <a:rPr lang="en-US" sz="2000" dirty="0" err="1"/>
              <a:t>akhir</a:t>
            </a:r>
            <a:r>
              <a:rPr lang="en-US" sz="2000" dirty="0"/>
              <a:t>. </a:t>
            </a:r>
          </a:p>
          <a:p>
            <a:pPr algn="just"/>
            <a:r>
              <a:rPr lang="en-US" sz="2000" dirty="0" err="1"/>
              <a:t>Selain</a:t>
            </a:r>
            <a:r>
              <a:rPr lang="en-US" sz="2000" dirty="0"/>
              <a:t> model-model yang </a:t>
            </a:r>
            <a:r>
              <a:rPr lang="en-US" sz="2000" dirty="0" err="1"/>
              <a:t>disebutkan</a:t>
            </a:r>
            <a:r>
              <a:rPr lang="en-US" sz="2000" dirty="0"/>
              <a:t> di </a:t>
            </a:r>
            <a:r>
              <a:rPr lang="en-US" sz="2000" dirty="0" err="1"/>
              <a:t>atas</a:t>
            </a:r>
            <a:r>
              <a:rPr lang="en-US" sz="2000" dirty="0"/>
              <a:t>, framework </a:t>
            </a:r>
            <a:r>
              <a:rPr lang="en-US" sz="2000" i="1" dirty="0"/>
              <a:t>Financial Programming and Policies</a:t>
            </a:r>
            <a:r>
              <a:rPr lang="en-US" sz="2000" dirty="0"/>
              <a:t> (FPP) (IMF, 2013) </a:t>
            </a:r>
            <a:r>
              <a:rPr lang="en-US" sz="2000" dirty="0" err="1"/>
              <a:t>lazim</a:t>
            </a:r>
            <a:r>
              <a:rPr lang="en-US" sz="2000" dirty="0"/>
              <a:t> </a:t>
            </a:r>
            <a:r>
              <a:rPr lang="en-US" sz="2000" dirty="0" err="1"/>
              <a:t>digunakan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alat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dan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i="1" dirty="0"/>
              <a:t>check</a:t>
            </a:r>
            <a:r>
              <a:rPr lang="en-US" sz="2000" dirty="0"/>
              <a:t> </a:t>
            </a:r>
            <a:r>
              <a:rPr lang="en-US" sz="2000" dirty="0" err="1"/>
              <a:t>besaran</a:t>
            </a:r>
            <a:r>
              <a:rPr lang="en-US" sz="2000" dirty="0"/>
              <a:t> </a:t>
            </a:r>
            <a:r>
              <a:rPr lang="en-US" sz="2000" dirty="0" err="1"/>
              <a:t>makro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perekonomian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14044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Tujuan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47040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Menghasilkan</a:t>
            </a:r>
            <a:r>
              <a:rPr lang="en-US" sz="2000" dirty="0"/>
              <a:t> framework yang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membantu</a:t>
            </a:r>
            <a:r>
              <a:rPr lang="en-US" sz="2000" dirty="0"/>
              <a:t> dan </a:t>
            </a:r>
            <a:r>
              <a:rPr lang="en-US" sz="2000" dirty="0" err="1"/>
              <a:t>mendukung</a:t>
            </a:r>
            <a:r>
              <a:rPr lang="en-US" sz="2000" dirty="0"/>
              <a:t> proses FPAS di DKEM </a:t>
            </a:r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18553"/>
            <a:ext cx="12029440" cy="3685624"/>
          </a:xfrm>
        </p:spPr>
        <p:txBody>
          <a:bodyPr wrap="square">
            <a:spAutoFit/>
          </a:bodyPr>
          <a:lstStyle/>
          <a:p>
            <a:pPr algn="just"/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bertujuan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mengembangkan</a:t>
            </a:r>
            <a:r>
              <a:rPr lang="en-US" sz="2000" dirty="0"/>
              <a:t> </a:t>
            </a:r>
            <a:r>
              <a:rPr lang="en-US" sz="2000" dirty="0" err="1"/>
              <a:t>alat</a:t>
            </a:r>
            <a:r>
              <a:rPr lang="en-US" sz="2000" dirty="0"/>
              <a:t> </a:t>
            </a:r>
            <a:r>
              <a:rPr lang="en-US" sz="2000" i="1" dirty="0"/>
              <a:t>FPAS consistency check </a:t>
            </a:r>
            <a:r>
              <a:rPr lang="en-US" sz="2000" dirty="0"/>
              <a:t>yang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digunakan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jangka</a:t>
            </a:r>
            <a:r>
              <a:rPr lang="en-US" sz="2000" dirty="0"/>
              <a:t> </a:t>
            </a:r>
            <a:r>
              <a:rPr lang="en-US" sz="2000" dirty="0" err="1"/>
              <a:t>pendek</a:t>
            </a:r>
            <a:r>
              <a:rPr lang="en-US" sz="2000" dirty="0"/>
              <a:t> dan </a:t>
            </a:r>
            <a:r>
              <a:rPr lang="en-US" sz="2000" dirty="0" err="1"/>
              <a:t>menengah</a:t>
            </a:r>
            <a:r>
              <a:rPr lang="en-US" sz="2000" dirty="0"/>
              <a:t>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mendukung</a:t>
            </a:r>
            <a:r>
              <a:rPr lang="en-US" sz="2000" dirty="0"/>
              <a:t> </a:t>
            </a:r>
            <a:r>
              <a:rPr lang="en-US" sz="2000" dirty="0" err="1"/>
              <a:t>efektivitas</a:t>
            </a:r>
            <a:r>
              <a:rPr lang="en-US" sz="2000" dirty="0"/>
              <a:t> </a:t>
            </a:r>
            <a:r>
              <a:rPr lang="en-US" sz="2000" dirty="0" err="1"/>
              <a:t>penerapan</a:t>
            </a:r>
            <a:r>
              <a:rPr lang="en-US" sz="2000" dirty="0"/>
              <a:t> BIPOLMIX. </a:t>
            </a:r>
          </a:p>
          <a:p>
            <a:pPr algn="just"/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menggunakan</a:t>
            </a:r>
            <a:r>
              <a:rPr lang="en-US" sz="2000" dirty="0"/>
              <a:t> data </a:t>
            </a:r>
            <a:r>
              <a:rPr lang="en-US" sz="2000" dirty="0" err="1"/>
              <a:t>terbaru</a:t>
            </a:r>
            <a:r>
              <a:rPr lang="en-US" sz="2000" dirty="0"/>
              <a:t> dan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lengkap</a:t>
            </a:r>
            <a:r>
              <a:rPr lang="en-US" sz="2000" dirty="0"/>
              <a:t>,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pemahaman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yang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komprehensif</a:t>
            </a:r>
            <a:r>
              <a:rPr lang="en-US" sz="2000" dirty="0"/>
              <a:t> dan </a:t>
            </a:r>
            <a:r>
              <a:rPr lang="en-US" sz="2000" dirty="0" err="1"/>
              <a:t>rinci</a:t>
            </a:r>
            <a:r>
              <a:rPr lang="en-US" sz="2000" dirty="0"/>
              <a:t>, </a:t>
            </a:r>
            <a:r>
              <a:rPr lang="en-US" sz="2000" dirty="0" err="1"/>
              <a:t>maka</a:t>
            </a:r>
            <a:r>
              <a:rPr lang="en-US" sz="2000" dirty="0"/>
              <a:t> </a:t>
            </a:r>
            <a:r>
              <a:rPr lang="en-US" sz="2000" dirty="0" err="1"/>
              <a:t>diharapkan</a:t>
            </a:r>
            <a:r>
              <a:rPr lang="en-US" sz="2000" dirty="0"/>
              <a:t> </a:t>
            </a:r>
            <a:r>
              <a:rPr lang="en-US" sz="2000" dirty="0" err="1"/>
              <a:t>perkakas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;</a:t>
            </a:r>
          </a:p>
          <a:p>
            <a:pPr lvl="1" algn="just"/>
            <a:r>
              <a:rPr lang="en-US" sz="2000" dirty="0" err="1"/>
              <a:t>Menangkap</a:t>
            </a:r>
            <a:r>
              <a:rPr lang="en-US" sz="2000" dirty="0"/>
              <a:t> </a:t>
            </a:r>
            <a:r>
              <a:rPr lang="en-US" sz="2000" dirty="0" err="1"/>
              <a:t>relasi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, </a:t>
            </a:r>
            <a:r>
              <a:rPr lang="en-US" sz="2000" dirty="0" err="1"/>
              <a:t>baik</a:t>
            </a:r>
            <a:r>
              <a:rPr lang="en-US" sz="2000" dirty="0"/>
              <a:t> endogen </a:t>
            </a:r>
            <a:r>
              <a:rPr lang="en-US" sz="2000" dirty="0" err="1"/>
              <a:t>maupun</a:t>
            </a:r>
            <a:r>
              <a:rPr lang="en-US" sz="2000" dirty="0"/>
              <a:t> </a:t>
            </a:r>
            <a:r>
              <a:rPr lang="en-US" sz="2000" dirty="0" err="1"/>
              <a:t>eksogen</a:t>
            </a:r>
            <a:r>
              <a:rPr lang="en-US" sz="2000" dirty="0"/>
              <a:t>. </a:t>
            </a:r>
          </a:p>
          <a:p>
            <a:pPr lvl="1" algn="just"/>
            <a:r>
              <a:rPr lang="en-US" sz="2000" dirty="0" err="1"/>
              <a:t>Memastikan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konsisten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.</a:t>
            </a:r>
          </a:p>
          <a:p>
            <a:pPr lvl="1" algn="just"/>
            <a:r>
              <a:rPr lang="en-US" sz="2000" dirty="0" err="1"/>
              <a:t>Menganalisis</a:t>
            </a:r>
            <a:r>
              <a:rPr lang="en-US" sz="2000" dirty="0"/>
              <a:t> </a:t>
            </a:r>
            <a:r>
              <a:rPr lang="en-US" sz="2000" dirty="0" err="1"/>
              <a:t>kausalitas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lebih</a:t>
            </a:r>
            <a:r>
              <a:rPr lang="en-US" sz="2000" dirty="0"/>
              <a:t> </a:t>
            </a:r>
            <a:r>
              <a:rPr lang="en-US" sz="2000" dirty="0" err="1"/>
              <a:t>baik</a:t>
            </a:r>
            <a:r>
              <a:rPr lang="en-US" sz="2000" dirty="0"/>
              <a:t>.</a:t>
            </a:r>
          </a:p>
          <a:p>
            <a:pPr algn="just"/>
            <a:r>
              <a:rPr lang="en-US" sz="2000" dirty="0"/>
              <a:t>Hasil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diharapkan</a:t>
            </a:r>
            <a:r>
              <a:rPr lang="en-US" sz="2000" dirty="0"/>
              <a:t> </a:t>
            </a:r>
            <a:r>
              <a:rPr lang="en-US" sz="2000" dirty="0" err="1"/>
              <a:t>dapat</a:t>
            </a:r>
            <a:r>
              <a:rPr lang="en-US" sz="2000" dirty="0"/>
              <a:t> </a:t>
            </a:r>
            <a:r>
              <a:rPr lang="en-US" sz="2000" dirty="0" err="1"/>
              <a:t>menghasilkan</a:t>
            </a:r>
            <a:r>
              <a:rPr lang="en-US" sz="2000" dirty="0"/>
              <a:t> framework yang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membantu</a:t>
            </a:r>
            <a:r>
              <a:rPr lang="en-US" sz="2000" dirty="0"/>
              <a:t> dan </a:t>
            </a:r>
            <a:r>
              <a:rPr lang="en-US" sz="2000" dirty="0" err="1"/>
              <a:t>mendukung</a:t>
            </a:r>
            <a:r>
              <a:rPr lang="en-US" sz="2000" dirty="0"/>
              <a:t> proses FPAS di DKEM, </a:t>
            </a:r>
            <a:r>
              <a:rPr lang="en-US" sz="2000" dirty="0" err="1"/>
              <a:t>sehingga</a:t>
            </a:r>
            <a:r>
              <a:rPr lang="en-US" sz="2000" dirty="0"/>
              <a:t> </a:t>
            </a:r>
            <a:r>
              <a:rPr lang="en-US" sz="2000" dirty="0" err="1"/>
              <a:t>berguna</a:t>
            </a:r>
            <a:r>
              <a:rPr lang="en-US" sz="2000" dirty="0"/>
              <a:t>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memastikan</a:t>
            </a:r>
            <a:r>
              <a:rPr lang="en-US" sz="2000" dirty="0"/>
              <a:t>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makroekonomi</a:t>
            </a:r>
            <a:r>
              <a:rPr lang="en-US" sz="2000" dirty="0"/>
              <a:t> </a:t>
            </a:r>
            <a:r>
              <a:rPr lang="en-US" sz="2000" dirty="0" err="1"/>
              <a:t>lintas</a:t>
            </a:r>
            <a:r>
              <a:rPr lang="en-US" sz="2000" dirty="0"/>
              <a:t> model (</a:t>
            </a:r>
            <a:r>
              <a:rPr lang="en-US" sz="2000" dirty="0" err="1"/>
              <a:t>antara</a:t>
            </a:r>
            <a:r>
              <a:rPr lang="en-US" sz="2000" dirty="0"/>
              <a:t> lain ARIMBI, SOFIE dan ISMA).</a:t>
            </a:r>
            <a:endParaRPr lang="id-ID" sz="2000" dirty="0"/>
          </a:p>
          <a:p>
            <a:pPr algn="just"/>
            <a:endParaRPr lang="id-ID" sz="2000" dirty="0"/>
          </a:p>
          <a:p>
            <a:pPr algn="just"/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3126645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Ruang Lingkup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80" y="447040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Menjaga</a:t>
            </a:r>
            <a:r>
              <a:rPr lang="en-US" sz="2000" dirty="0"/>
              <a:t> </a:t>
            </a:r>
            <a:r>
              <a:rPr lang="en-US" sz="2000" dirty="0" err="1"/>
              <a:t>konsistensi</a:t>
            </a:r>
            <a:r>
              <a:rPr lang="en-US" sz="2000" dirty="0"/>
              <a:t> </a:t>
            </a:r>
            <a:r>
              <a:rPr lang="en-US" sz="2000" dirty="0" err="1"/>
              <a:t>pada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r>
              <a:rPr lang="en-US" sz="2000" dirty="0"/>
              <a:t>, </a:t>
            </a:r>
            <a:r>
              <a:rPr lang="en-US" sz="2000" dirty="0" err="1"/>
              <a:t>moneter</a:t>
            </a:r>
            <a:r>
              <a:rPr lang="en-US" sz="2000" dirty="0"/>
              <a:t>, </a:t>
            </a:r>
            <a:r>
              <a:rPr lang="en-US" sz="2000" dirty="0" err="1"/>
              <a:t>fiskal</a:t>
            </a:r>
            <a:r>
              <a:rPr lang="en-US" sz="2000" dirty="0"/>
              <a:t>, </a:t>
            </a:r>
            <a:r>
              <a:rPr lang="en-US" sz="2000" dirty="0" err="1"/>
              <a:t>eksternal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blok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67931"/>
            <a:ext cx="12029440" cy="2423740"/>
          </a:xfrm>
        </p:spPr>
        <p:txBody>
          <a:bodyPr wrap="square">
            <a:spAutoFit/>
          </a:bodyPr>
          <a:lstStyle/>
          <a:p>
            <a:pPr algn="just"/>
            <a:r>
              <a:rPr lang="en-US" sz="2000" dirty="0" err="1"/>
              <a:t>Penelitian</a:t>
            </a:r>
            <a:r>
              <a:rPr lang="en-US" sz="2000" dirty="0"/>
              <a:t> </a:t>
            </a:r>
            <a:r>
              <a:rPr lang="en-US" sz="2000" dirty="0" err="1"/>
              <a:t>ini</a:t>
            </a:r>
            <a:r>
              <a:rPr lang="en-US" sz="2000" dirty="0"/>
              <a:t> </a:t>
            </a:r>
            <a:r>
              <a:rPr lang="en-US" sz="2000" dirty="0" err="1"/>
              <a:t>meliputi</a:t>
            </a:r>
            <a:r>
              <a:rPr lang="en-US" sz="2000" dirty="0"/>
              <a:t> </a:t>
            </a:r>
            <a:r>
              <a:rPr lang="en-US" sz="2000" dirty="0" err="1"/>
              <a:t>ruang</a:t>
            </a:r>
            <a:r>
              <a:rPr lang="en-US" sz="2000" dirty="0"/>
              <a:t> </a:t>
            </a:r>
            <a:r>
              <a:rPr lang="en-US" sz="2000" dirty="0" err="1"/>
              <a:t>lingkup</a:t>
            </a:r>
            <a:r>
              <a:rPr lang="en-US" sz="2000" dirty="0"/>
              <a:t> </a:t>
            </a:r>
            <a:r>
              <a:rPr lang="en-US" sz="2000" dirty="0" err="1"/>
              <a:t>kerja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berikut</a:t>
            </a:r>
            <a:r>
              <a:rPr lang="en-US" sz="2000" dirty="0"/>
              <a:t>:</a:t>
            </a:r>
            <a:endParaRPr lang="id-ID" sz="2000" dirty="0"/>
          </a:p>
          <a:p>
            <a:pPr marL="523875" lvl="1" indent="-342900" algn="just">
              <a:buFont typeface="+mj-lt"/>
              <a:buAutoNum type="arabicPeriod"/>
            </a:pP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kompilasi</a:t>
            </a:r>
            <a:r>
              <a:rPr lang="en-US" sz="2000" dirty="0"/>
              <a:t> data </a:t>
            </a:r>
            <a:r>
              <a:rPr lang="en-US" sz="2000" dirty="0" err="1"/>
              <a:t>triwulanan</a:t>
            </a:r>
            <a:r>
              <a:rPr lang="en-US" sz="2000" dirty="0"/>
              <a:t> dan </a:t>
            </a:r>
            <a:r>
              <a:rPr lang="en-US" sz="2000" dirty="0" err="1"/>
              <a:t>tahunan</a:t>
            </a:r>
            <a:r>
              <a:rPr lang="en-US" sz="2000" dirty="0"/>
              <a:t> yang </a:t>
            </a:r>
            <a:r>
              <a:rPr lang="en-US" sz="2000" dirty="0" err="1"/>
              <a:t>terkait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perekonomian</a:t>
            </a:r>
            <a:r>
              <a:rPr lang="en-US" sz="2000" dirty="0"/>
              <a:t> Indonesia, </a:t>
            </a:r>
            <a:r>
              <a:rPr lang="en-US" sz="2000" dirty="0" err="1"/>
              <a:t>meliputi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yaitu</a:t>
            </a:r>
            <a:r>
              <a:rPr lang="en-US" sz="2000" dirty="0"/>
              <a:t>;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r>
              <a:rPr lang="en-US" sz="2000" dirty="0"/>
              <a:t>, </a:t>
            </a:r>
            <a:r>
              <a:rPr lang="en-US" sz="2000" dirty="0" err="1"/>
              <a:t>moneter</a:t>
            </a:r>
            <a:r>
              <a:rPr lang="en-US" sz="2000" dirty="0"/>
              <a:t>, </a:t>
            </a:r>
            <a:r>
              <a:rPr lang="en-US" sz="2000" dirty="0" err="1"/>
              <a:t>fiskal</a:t>
            </a:r>
            <a:r>
              <a:rPr lang="en-US" sz="2000" dirty="0"/>
              <a:t>, </a:t>
            </a:r>
            <a:r>
              <a:rPr lang="en-US" sz="2000" dirty="0" err="1"/>
              <a:t>eksternal</a:t>
            </a:r>
            <a:r>
              <a:rPr lang="en-US" sz="2000" dirty="0"/>
              <a:t> dan </a:t>
            </a:r>
            <a:r>
              <a:rPr lang="en-US" sz="2000" dirty="0" err="1"/>
              <a:t>blok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r>
              <a:rPr lang="en-US" sz="2000" dirty="0"/>
              <a:t>. </a:t>
            </a:r>
            <a:r>
              <a:rPr lang="en-US" sz="2000" dirty="0" err="1"/>
              <a:t>Kompilasi</a:t>
            </a:r>
            <a:r>
              <a:rPr lang="en-US" sz="2000" dirty="0"/>
              <a:t> data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selengkap</a:t>
            </a:r>
            <a:r>
              <a:rPr lang="en-US" sz="2000" dirty="0"/>
              <a:t> </a:t>
            </a:r>
            <a:r>
              <a:rPr lang="en-US" sz="2000" dirty="0" err="1"/>
              <a:t>mungkin</a:t>
            </a:r>
            <a:r>
              <a:rPr lang="en-US" sz="2000" dirty="0"/>
              <a:t> </a:t>
            </a:r>
            <a:r>
              <a:rPr lang="en-US" sz="2000" dirty="0" err="1"/>
              <a:t>sesuai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ketersediaan</a:t>
            </a:r>
            <a:r>
              <a:rPr lang="en-US" sz="2000" dirty="0"/>
              <a:t> data </a:t>
            </a:r>
            <a:r>
              <a:rPr lang="en-US" sz="2000" dirty="0" err="1"/>
              <a:t>terkini</a:t>
            </a:r>
            <a:r>
              <a:rPr lang="en-US" sz="2000" dirty="0"/>
              <a:t>, </a:t>
            </a:r>
            <a:r>
              <a:rPr lang="en-US" sz="2000" dirty="0" err="1"/>
              <a:t>sehingga</a:t>
            </a:r>
            <a:r>
              <a:rPr lang="en-US" sz="2000" dirty="0"/>
              <a:t> </a:t>
            </a:r>
            <a:r>
              <a:rPr lang="en-US" sz="2000" dirty="0" err="1"/>
              <a:t>jika</a:t>
            </a:r>
            <a:r>
              <a:rPr lang="en-US" sz="2000" dirty="0"/>
              <a:t> </a:t>
            </a:r>
            <a:r>
              <a:rPr lang="en-US" sz="2000" dirty="0" err="1"/>
              <a:t>diperlukan</a:t>
            </a:r>
            <a:r>
              <a:rPr lang="en-US" sz="2000" dirty="0"/>
              <a:t> </a:t>
            </a:r>
            <a:r>
              <a:rPr lang="en-US" sz="2000" dirty="0" err="1"/>
              <a:t>perubahan</a:t>
            </a:r>
            <a:r>
              <a:rPr lang="en-US" sz="2000" dirty="0"/>
              <a:t> </a:t>
            </a:r>
            <a:r>
              <a:rPr lang="en-US" sz="2000" dirty="0" err="1"/>
              <a:t>bisa</a:t>
            </a:r>
            <a:r>
              <a:rPr lang="en-US" sz="2000" dirty="0"/>
              <a:t> </a:t>
            </a:r>
            <a:r>
              <a:rPr lang="en-US" sz="2000" dirty="0" err="1"/>
              <a:t>dilakukan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segera</a:t>
            </a:r>
            <a:r>
              <a:rPr lang="en-US" sz="2000" dirty="0"/>
              <a:t>.</a:t>
            </a:r>
            <a:endParaRPr lang="id-ID" sz="2000" dirty="0"/>
          </a:p>
          <a:p>
            <a:pPr marL="523875" lvl="1" indent="-342900" algn="just">
              <a:buFont typeface="+mj-lt"/>
              <a:buAutoNum type="arabicPeriod"/>
            </a:pPr>
            <a:r>
              <a:rPr lang="en-US" sz="2000" dirty="0" err="1"/>
              <a:t>Melakukan</a:t>
            </a:r>
            <a:r>
              <a:rPr lang="en-US" sz="2000" dirty="0"/>
              <a:t> </a:t>
            </a:r>
            <a:r>
              <a:rPr lang="en-US" sz="2000" dirty="0" err="1"/>
              <a:t>penggabungan</a:t>
            </a:r>
            <a:r>
              <a:rPr lang="en-US" sz="2000" dirty="0"/>
              <a:t> </a:t>
            </a:r>
            <a:r>
              <a:rPr lang="en-US" sz="2000" i="1" dirty="0"/>
              <a:t>worksheet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model.</a:t>
            </a:r>
            <a:endParaRPr lang="id-ID" sz="2000" dirty="0"/>
          </a:p>
          <a:p>
            <a:pPr marL="523875" lvl="1" indent="-342900" algn="just">
              <a:buFont typeface="+mj-lt"/>
              <a:buAutoNum type="arabicPeriod"/>
            </a:pPr>
            <a:r>
              <a:rPr lang="en-US" sz="2000" dirty="0" err="1"/>
              <a:t>Melakukan</a:t>
            </a:r>
            <a:r>
              <a:rPr lang="en-US" sz="2000" dirty="0"/>
              <a:t> proses </a:t>
            </a:r>
            <a:r>
              <a:rPr lang="en-US" sz="2000" dirty="0" err="1"/>
              <a:t>keterkaitan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antar</a:t>
            </a:r>
            <a:r>
              <a:rPr lang="en-US" sz="2000" dirty="0"/>
              <a:t> </a:t>
            </a:r>
            <a:r>
              <a:rPr lang="en-US" sz="2000" i="1" dirty="0"/>
              <a:t>sheet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i="1" dirty="0"/>
              <a:t>framework</a:t>
            </a:r>
            <a:r>
              <a:rPr lang="en-US" sz="2000" dirty="0"/>
              <a:t> FPP </a:t>
            </a:r>
            <a:r>
              <a:rPr lang="en-US" sz="2000" dirty="0" err="1"/>
              <a:t>untuk</a:t>
            </a:r>
            <a:r>
              <a:rPr lang="en-US" sz="2000" dirty="0"/>
              <a:t> </a:t>
            </a:r>
            <a:r>
              <a:rPr lang="en-US" sz="2000" dirty="0" err="1"/>
              <a:t>menjamin</a:t>
            </a:r>
            <a:r>
              <a:rPr lang="en-US" sz="2000" dirty="0"/>
              <a:t> </a:t>
            </a:r>
            <a:r>
              <a:rPr lang="en-US" sz="2000" dirty="0" err="1"/>
              <a:t>dihasilkannya</a:t>
            </a:r>
            <a:r>
              <a:rPr lang="en-US" sz="2000" dirty="0"/>
              <a:t> </a:t>
            </a:r>
            <a:r>
              <a:rPr lang="en-US" sz="2000" dirty="0" err="1"/>
              <a:t>proyeksi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analisis</a:t>
            </a:r>
            <a:r>
              <a:rPr lang="en-US" sz="2000" dirty="0"/>
              <a:t> </a:t>
            </a:r>
            <a:r>
              <a:rPr lang="en-US" sz="2000" dirty="0" err="1"/>
              <a:t>kebijakan</a:t>
            </a:r>
            <a:r>
              <a:rPr lang="en-US" sz="2000" dirty="0"/>
              <a:t> yang </a:t>
            </a:r>
            <a:r>
              <a:rPr lang="en-US" sz="2000" dirty="0" err="1"/>
              <a:t>konsisten</a:t>
            </a:r>
            <a:r>
              <a:rPr lang="en-US" sz="2000" dirty="0"/>
              <a:t>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akurat</a:t>
            </a:r>
            <a:r>
              <a:rPr lang="en-US" sz="2000" dirty="0"/>
              <a:t> </a:t>
            </a:r>
            <a:r>
              <a:rPr lang="en-US" sz="2000" dirty="0" err="1"/>
              <a:t>sesuai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tujuan</a:t>
            </a:r>
            <a:r>
              <a:rPr lang="en-US" sz="2000" dirty="0"/>
              <a:t> di </a:t>
            </a:r>
            <a:r>
              <a:rPr lang="en-US" sz="2000" dirty="0" err="1"/>
              <a:t>atas</a:t>
            </a:r>
            <a:r>
              <a:rPr lang="en-US" sz="2000" dirty="0"/>
              <a:t>.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2703576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Metodologi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64633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F</a:t>
            </a:r>
            <a:r>
              <a:rPr lang="id-ID" sz="2000" dirty="0"/>
              <a:t>ramework</a:t>
            </a:r>
            <a:r>
              <a:rPr lang="en-US" sz="2000" dirty="0"/>
              <a:t> FPP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menggambarkan</a:t>
            </a:r>
            <a:r>
              <a:rPr lang="id-ID" sz="2000" dirty="0"/>
              <a:t> keseimbangan struktur perekonomian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periode</a:t>
            </a:r>
            <a:r>
              <a:rPr lang="en-US" sz="2000" dirty="0"/>
              <a:t> </a:t>
            </a:r>
            <a:r>
              <a:rPr lang="en-US" sz="2000" dirty="0" err="1"/>
              <a:t>tertentu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1173839"/>
            <a:ext cx="6040120" cy="4324261"/>
          </a:xfrm>
        </p:spPr>
        <p:txBody>
          <a:bodyPr wrap="square">
            <a:spAutoFit/>
          </a:bodyPr>
          <a:lstStyle/>
          <a:p>
            <a:pPr algn="just"/>
            <a:r>
              <a:rPr lang="id-ID" sz="2000" dirty="0"/>
              <a:t>Framework FPP merupakan </a:t>
            </a:r>
            <a:r>
              <a:rPr lang="id-ID" sz="2000" i="1" dirty="0"/>
              <a:t>tool</a:t>
            </a:r>
            <a:r>
              <a:rPr lang="id-ID" sz="2000" dirty="0"/>
              <a:t> yang merelasikan secara simultan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variabel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 </a:t>
            </a:r>
            <a:r>
              <a:rPr lang="en-US" sz="2000" dirty="0" err="1"/>
              <a:t>berbagai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. </a:t>
            </a:r>
          </a:p>
          <a:p>
            <a:pPr algn="just"/>
            <a:r>
              <a:rPr lang="en-US" sz="2000" dirty="0" err="1"/>
              <a:t>Terdapat</a:t>
            </a:r>
            <a:r>
              <a:rPr lang="en-US" sz="2000" dirty="0"/>
              <a:t> </a:t>
            </a:r>
            <a:r>
              <a:rPr lang="en-US" sz="2000" dirty="0" err="1"/>
              <a:t>empat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utama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FPP, </a:t>
            </a:r>
            <a:r>
              <a:rPr lang="en-US" sz="2000" dirty="0" err="1"/>
              <a:t>yaitu</a:t>
            </a:r>
            <a:r>
              <a:rPr lang="en-US" sz="2000" dirty="0"/>
              <a:t>;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riil</a:t>
            </a:r>
            <a:r>
              <a:rPr lang="en-US" sz="2000" b="1" dirty="0"/>
              <a:t>,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moneter</a:t>
            </a:r>
            <a:r>
              <a:rPr lang="en-US" sz="2000" b="1" dirty="0"/>
              <a:t>,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eksternal</a:t>
            </a:r>
            <a:r>
              <a:rPr lang="en-US" sz="2000" dirty="0"/>
              <a:t> dan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fiskal</a:t>
            </a:r>
            <a:r>
              <a:rPr lang="en-US" sz="2000" b="1" dirty="0"/>
              <a:t>.</a:t>
            </a:r>
            <a:r>
              <a:rPr lang="en-US" sz="2000" dirty="0"/>
              <a:t> </a:t>
            </a:r>
            <a:r>
              <a:rPr lang="en-US" sz="2000" b="1" dirty="0"/>
              <a:t>Blok </a:t>
            </a:r>
            <a:r>
              <a:rPr lang="en-US" sz="2000" b="1" dirty="0" err="1"/>
              <a:t>harga</a:t>
            </a:r>
            <a:r>
              <a:rPr lang="en-US" sz="2000" b="1" dirty="0"/>
              <a:t> </a:t>
            </a:r>
            <a:r>
              <a:rPr lang="en-US" sz="2000" b="1" dirty="0" err="1"/>
              <a:t>dibangun</a:t>
            </a:r>
            <a:r>
              <a:rPr lang="en-US" sz="2000" b="1" dirty="0"/>
              <a:t> </a:t>
            </a:r>
            <a:r>
              <a:rPr lang="en-US" sz="2000" b="1" dirty="0" err="1"/>
              <a:t>untuk</a:t>
            </a:r>
            <a:r>
              <a:rPr lang="en-US" sz="2000" b="1" dirty="0"/>
              <a:t> </a:t>
            </a:r>
            <a:r>
              <a:rPr lang="en-US" sz="2000" b="1" dirty="0" err="1"/>
              <a:t>menjembatani</a:t>
            </a:r>
            <a:r>
              <a:rPr lang="en-US" sz="2000" b="1" dirty="0"/>
              <a:t> </a:t>
            </a:r>
            <a:r>
              <a:rPr lang="en-US" sz="2000" b="1" dirty="0" err="1"/>
              <a:t>keempat</a:t>
            </a:r>
            <a:r>
              <a:rPr lang="en-US" sz="2000" b="1" dirty="0"/>
              <a:t>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tersebut</a:t>
            </a:r>
            <a:r>
              <a:rPr lang="en-US" sz="2000" b="1" dirty="0"/>
              <a:t>.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blok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r>
              <a:rPr lang="en-US" sz="2000" dirty="0"/>
              <a:t> </a:t>
            </a:r>
            <a:r>
              <a:rPr lang="en-US" sz="2000" dirty="0" err="1"/>
              <a:t>terdapat</a:t>
            </a:r>
            <a:r>
              <a:rPr lang="en-US" sz="2000" dirty="0"/>
              <a:t> </a:t>
            </a:r>
            <a:r>
              <a:rPr lang="en-US" sz="2000" dirty="0" err="1"/>
              <a:t>harga</a:t>
            </a:r>
            <a:r>
              <a:rPr lang="en-US" sz="2000" dirty="0"/>
              <a:t> </a:t>
            </a:r>
            <a:r>
              <a:rPr lang="en-US" sz="2000" dirty="0" err="1"/>
              <a:t>komoditi</a:t>
            </a:r>
            <a:r>
              <a:rPr lang="en-US" sz="2000" dirty="0"/>
              <a:t>, </a:t>
            </a:r>
            <a:r>
              <a:rPr lang="en-US" sz="2000" dirty="0" err="1"/>
              <a:t>aset</a:t>
            </a:r>
            <a:r>
              <a:rPr lang="en-US" sz="2000" dirty="0"/>
              <a:t>, </a:t>
            </a:r>
            <a:r>
              <a:rPr lang="en-US" sz="2000" dirty="0" err="1"/>
              <a:t>barang</a:t>
            </a:r>
            <a:r>
              <a:rPr lang="en-US" sz="2000" dirty="0"/>
              <a:t> dan </a:t>
            </a:r>
            <a:r>
              <a:rPr lang="en-US" sz="2000" dirty="0" err="1"/>
              <a:t>harga</a:t>
            </a:r>
            <a:r>
              <a:rPr lang="en-US" sz="2000" dirty="0"/>
              <a:t> uang </a:t>
            </a:r>
            <a:r>
              <a:rPr lang="en-US" sz="2000" dirty="0" err="1"/>
              <a:t>serta</a:t>
            </a:r>
            <a:r>
              <a:rPr lang="en-US" sz="2000" dirty="0"/>
              <a:t> </a:t>
            </a:r>
            <a:r>
              <a:rPr lang="en-US" sz="2000" dirty="0" err="1"/>
              <a:t>nilai</a:t>
            </a:r>
            <a:r>
              <a:rPr lang="en-US" sz="2000" dirty="0"/>
              <a:t> </a:t>
            </a:r>
            <a:r>
              <a:rPr lang="en-US" sz="2000" dirty="0" err="1"/>
              <a:t>tukar</a:t>
            </a:r>
            <a:r>
              <a:rPr lang="en-US" sz="2000" dirty="0"/>
              <a:t>. </a:t>
            </a:r>
            <a:r>
              <a:rPr lang="en-US" sz="2000" dirty="0" err="1"/>
              <a:t>Sedangkan</a:t>
            </a:r>
            <a:r>
              <a:rPr lang="en-US" sz="2000" dirty="0"/>
              <a:t> </a:t>
            </a:r>
            <a:r>
              <a:rPr lang="en-US" sz="2000" dirty="0" err="1"/>
              <a:t>akan</a:t>
            </a:r>
            <a:r>
              <a:rPr lang="en-US" sz="2000" dirty="0"/>
              <a:t> </a:t>
            </a:r>
            <a:r>
              <a:rPr lang="en-US" sz="2000" b="1" dirty="0" err="1"/>
              <a:t>terdapat</a:t>
            </a:r>
            <a:r>
              <a:rPr lang="en-US" sz="2000" b="1" dirty="0"/>
              <a:t> </a:t>
            </a:r>
            <a:r>
              <a:rPr lang="en-US" sz="2000" b="1" dirty="0" err="1"/>
              <a:t>dua</a:t>
            </a:r>
            <a:r>
              <a:rPr lang="en-US" sz="2000" b="1" dirty="0"/>
              <a:t> </a:t>
            </a:r>
            <a:r>
              <a:rPr lang="en-US" sz="2000" b="1" dirty="0" err="1"/>
              <a:t>pendekatan</a:t>
            </a:r>
            <a:r>
              <a:rPr lang="en-US" sz="2000" b="1" dirty="0"/>
              <a:t> </a:t>
            </a:r>
            <a:r>
              <a:rPr lang="en-US" sz="2000" b="1" dirty="0" err="1"/>
              <a:t>dari</a:t>
            </a:r>
            <a:r>
              <a:rPr lang="en-US" sz="2000" b="1" dirty="0"/>
              <a:t> </a:t>
            </a:r>
            <a:r>
              <a:rPr lang="en-US" sz="2000" b="1" dirty="0" err="1"/>
              <a:t>sektor</a:t>
            </a:r>
            <a:r>
              <a:rPr lang="en-US" sz="2000" b="1" dirty="0"/>
              <a:t> </a:t>
            </a:r>
            <a:r>
              <a:rPr lang="en-US" sz="2000" b="1" dirty="0" err="1"/>
              <a:t>riil</a:t>
            </a:r>
            <a:r>
              <a:rPr lang="en-US" sz="2000" b="1" dirty="0"/>
              <a:t>,</a:t>
            </a:r>
            <a:r>
              <a:rPr lang="en-US" sz="2000" dirty="0"/>
              <a:t> </a:t>
            </a:r>
            <a:r>
              <a:rPr lang="en-US" sz="2000" dirty="0" err="1"/>
              <a:t>yaitu</a:t>
            </a:r>
            <a:r>
              <a:rPr lang="en-US" sz="2000" dirty="0"/>
              <a:t> </a:t>
            </a:r>
            <a:r>
              <a:rPr lang="en-US" sz="2000" i="1" u="sng" dirty="0" err="1"/>
              <a:t>pendekatan</a:t>
            </a:r>
            <a:r>
              <a:rPr lang="en-US" sz="2000" i="1" u="sng" dirty="0"/>
              <a:t> </a:t>
            </a:r>
            <a:r>
              <a:rPr lang="en-US" sz="2000" i="1" u="sng" dirty="0" err="1"/>
              <a:t>pengeluaran</a:t>
            </a:r>
            <a:r>
              <a:rPr lang="en-US" sz="2000" i="1" u="sng" dirty="0"/>
              <a:t> </a:t>
            </a:r>
            <a:r>
              <a:rPr lang="en-US" sz="2000" dirty="0"/>
              <a:t>dan </a:t>
            </a:r>
            <a:r>
              <a:rPr lang="en-US" sz="2000" i="1" u="sng" dirty="0" err="1"/>
              <a:t>pendekatan</a:t>
            </a:r>
            <a:r>
              <a:rPr lang="en-US" sz="2000" i="1" u="sng" dirty="0"/>
              <a:t> </a:t>
            </a:r>
            <a:r>
              <a:rPr lang="en-US" sz="2000" i="1" u="sng" dirty="0" err="1"/>
              <a:t>sektoral</a:t>
            </a:r>
            <a:r>
              <a:rPr lang="en-US" sz="2000" i="1" u="sng" dirty="0"/>
              <a:t>.</a:t>
            </a:r>
            <a:endParaRPr lang="id-ID" sz="2000" i="1" u="sng" dirty="0"/>
          </a:p>
          <a:p>
            <a:pPr algn="just"/>
            <a:r>
              <a:rPr lang="en-US" sz="2000" dirty="0"/>
              <a:t>F</a:t>
            </a:r>
            <a:r>
              <a:rPr lang="id-ID" sz="2000" dirty="0"/>
              <a:t>ramework</a:t>
            </a:r>
            <a:r>
              <a:rPr lang="en-US" sz="2000" dirty="0"/>
              <a:t> FPP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menggambarkan</a:t>
            </a:r>
            <a:r>
              <a:rPr lang="id-ID" sz="2000" dirty="0"/>
              <a:t> keseimbangan struktur perekonomian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periode</a:t>
            </a:r>
            <a:r>
              <a:rPr lang="en-US" sz="2000" dirty="0"/>
              <a:t> </a:t>
            </a:r>
            <a:r>
              <a:rPr lang="en-US" sz="2000" dirty="0" err="1"/>
              <a:t>tertentu</a:t>
            </a:r>
            <a:r>
              <a:rPr lang="en-US" sz="2000" dirty="0"/>
              <a:t>, </a:t>
            </a:r>
            <a:r>
              <a:rPr lang="id-ID" sz="2000" dirty="0"/>
              <a:t>yang tercermin </a:t>
            </a:r>
            <a:r>
              <a:rPr lang="en-US" sz="2000" dirty="0"/>
              <a:t>pada </a:t>
            </a:r>
            <a:r>
              <a:rPr lang="en-US" sz="2000" dirty="0" err="1"/>
              <a:t>keempat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di </a:t>
            </a:r>
            <a:r>
              <a:rPr lang="en-US" sz="2000" dirty="0" err="1"/>
              <a:t>atas</a:t>
            </a:r>
            <a:r>
              <a:rPr lang="en-US" sz="2000" dirty="0"/>
              <a:t> </a:t>
            </a:r>
            <a:r>
              <a:rPr lang="en-US" sz="2000" dirty="0" err="1"/>
              <a:t>ke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lima</a:t>
            </a:r>
            <a:r>
              <a:rPr lang="id-ID" sz="2000" dirty="0"/>
              <a:t> neraca </a:t>
            </a:r>
            <a:r>
              <a:rPr lang="en-US" sz="2000" dirty="0" err="1"/>
              <a:t>utama</a:t>
            </a:r>
            <a:r>
              <a:rPr lang="en-US" sz="2000" dirty="0"/>
              <a:t> (</a:t>
            </a:r>
            <a:r>
              <a:rPr lang="en-US" sz="2000" dirty="0" err="1"/>
              <a:t>Neraca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r>
              <a:rPr lang="en-US" sz="2000" dirty="0"/>
              <a:t>, </a:t>
            </a:r>
            <a:r>
              <a:rPr lang="en-US" sz="2000" dirty="0" err="1"/>
              <a:t>moneter</a:t>
            </a:r>
            <a:r>
              <a:rPr lang="en-US" sz="2000" dirty="0"/>
              <a:t>, </a:t>
            </a:r>
            <a:r>
              <a:rPr lang="en-US" sz="2000" dirty="0" err="1"/>
              <a:t>eksternal</a:t>
            </a:r>
            <a:r>
              <a:rPr lang="en-US" sz="2000" dirty="0"/>
              <a:t>, </a:t>
            </a:r>
            <a:r>
              <a:rPr lang="en-US" sz="2000" dirty="0" err="1"/>
              <a:t>fiskal</a:t>
            </a:r>
            <a:r>
              <a:rPr lang="en-US" sz="2000" dirty="0"/>
              <a:t> dan </a:t>
            </a:r>
            <a:r>
              <a:rPr lang="en-US" sz="2000" dirty="0" err="1"/>
              <a:t>harga</a:t>
            </a:r>
            <a:r>
              <a:rPr lang="en-US" sz="2000" dirty="0"/>
              <a:t>).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7B9FDA-8209-495F-9812-FFD6FE0DF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61854"/>
            <a:ext cx="5991778" cy="509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50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Metodologi (Cont’d)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646331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F</a:t>
            </a:r>
            <a:r>
              <a:rPr lang="id-ID" sz="2000" dirty="0"/>
              <a:t>ramework</a:t>
            </a:r>
            <a:r>
              <a:rPr lang="en-US" sz="2000" dirty="0"/>
              <a:t> FPP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mampu</a:t>
            </a:r>
            <a:r>
              <a:rPr lang="en-US" sz="2000" dirty="0"/>
              <a:t> </a:t>
            </a:r>
            <a:r>
              <a:rPr lang="en-US" sz="2000" dirty="0" err="1"/>
              <a:t>menggambarkan</a:t>
            </a:r>
            <a:r>
              <a:rPr lang="id-ID" sz="2000" dirty="0"/>
              <a:t> keseimbangan struktur perekonomian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periode</a:t>
            </a:r>
            <a:r>
              <a:rPr lang="en-US" sz="2000" dirty="0"/>
              <a:t> </a:t>
            </a:r>
            <a:r>
              <a:rPr lang="en-US" sz="2000" dirty="0" err="1"/>
              <a:t>tertentu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1173839"/>
            <a:ext cx="6040120" cy="3293209"/>
          </a:xfrm>
        </p:spPr>
        <p:txBody>
          <a:bodyPr wrap="square">
            <a:spAutoFit/>
          </a:bodyPr>
          <a:lstStyle/>
          <a:p>
            <a:pPr algn="just"/>
            <a:r>
              <a:rPr lang="id-ID" sz="2000" dirty="0"/>
              <a:t>Hubungan identitas antar variabel pada model tersebut mengikuti hubungan </a:t>
            </a:r>
            <a:r>
              <a:rPr lang="en-US" sz="2000" dirty="0" err="1"/>
              <a:t>akuntansi</a:t>
            </a:r>
            <a:r>
              <a:rPr lang="id-ID" sz="2000" dirty="0"/>
              <a:t> yang seimbang seperti yang dilakukan antara lain oleh IMF dalam bahan ajar FPP IMF</a:t>
            </a:r>
            <a:endParaRPr lang="en-US" sz="2000" dirty="0"/>
          </a:p>
          <a:p>
            <a:pPr algn="just"/>
            <a:r>
              <a:rPr lang="en-US" sz="2000" dirty="0" err="1"/>
              <a:t>Konsistensi</a:t>
            </a:r>
            <a:r>
              <a:rPr lang="en-US" sz="2000" dirty="0"/>
              <a:t> lain yang </a:t>
            </a:r>
            <a:r>
              <a:rPr lang="en-US" sz="2000" dirty="0" err="1"/>
              <a:t>perlu</a:t>
            </a:r>
            <a:r>
              <a:rPr lang="en-US" sz="2000" dirty="0"/>
              <a:t> </a:t>
            </a:r>
            <a:r>
              <a:rPr lang="en-US" sz="2000" dirty="0" err="1"/>
              <a:t>dilihat</a:t>
            </a:r>
            <a:r>
              <a:rPr lang="en-US" sz="2000" dirty="0"/>
              <a:t> </a:t>
            </a:r>
            <a:r>
              <a:rPr lang="en-US" sz="2000" dirty="0" err="1"/>
              <a:t>misalnya</a:t>
            </a:r>
            <a:r>
              <a:rPr lang="en-US" sz="2000" dirty="0"/>
              <a:t> </a:t>
            </a:r>
            <a:r>
              <a:rPr lang="en-US" sz="2000" dirty="0" err="1"/>
              <a:t>antara</a:t>
            </a:r>
            <a:r>
              <a:rPr lang="en-US" sz="2000" dirty="0"/>
              <a:t> lain; </a:t>
            </a:r>
          </a:p>
          <a:p>
            <a:pPr lvl="1" algn="just"/>
            <a:r>
              <a:rPr lang="en-US" sz="2000" dirty="0"/>
              <a:t>Nilai </a:t>
            </a:r>
            <a:r>
              <a:rPr lang="en-US" sz="2000" i="1" dirty="0"/>
              <a:t>current account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ek</a:t>
            </a:r>
            <a:r>
              <a:rPr lang="id-ID" sz="2000" dirty="0"/>
              <a:t>s</a:t>
            </a:r>
            <a:r>
              <a:rPr lang="en-US" sz="2000" dirty="0"/>
              <a:t>ternal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sama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nilai</a:t>
            </a:r>
            <a:r>
              <a:rPr lang="en-US" sz="2000" dirty="0"/>
              <a:t> yang </a:t>
            </a:r>
            <a:r>
              <a:rPr lang="en-US" sz="2000" dirty="0" err="1"/>
              <a:t>ada</a:t>
            </a:r>
            <a:r>
              <a:rPr lang="en-US" sz="2000" dirty="0"/>
              <a:t> </a:t>
            </a:r>
            <a:r>
              <a:rPr lang="en-US" sz="2000" dirty="0" err="1"/>
              <a:t>dalam</a:t>
            </a:r>
            <a:r>
              <a:rPr lang="en-US" sz="2000" dirty="0"/>
              <a:t> </a:t>
            </a:r>
            <a:r>
              <a:rPr lang="en-US" sz="2000" dirty="0" err="1"/>
              <a:t>sektor</a:t>
            </a:r>
            <a:r>
              <a:rPr lang="en-US" sz="2000" dirty="0"/>
              <a:t> </a:t>
            </a:r>
            <a:r>
              <a:rPr lang="en-US" sz="2000" dirty="0" err="1"/>
              <a:t>riil</a:t>
            </a:r>
            <a:endParaRPr lang="en-US" sz="2000" dirty="0"/>
          </a:p>
          <a:p>
            <a:pPr lvl="1" algn="just"/>
            <a:r>
              <a:rPr lang="en-US" sz="2000" dirty="0" err="1"/>
              <a:t>Pergerakan</a:t>
            </a:r>
            <a:r>
              <a:rPr lang="en-US" sz="2000" dirty="0"/>
              <a:t> PDB LU </a:t>
            </a:r>
            <a:r>
              <a:rPr lang="en-US" sz="2000" dirty="0" err="1"/>
              <a:t>Konstruksi</a:t>
            </a:r>
            <a:r>
              <a:rPr lang="en-US" sz="2000" dirty="0"/>
              <a:t> </a:t>
            </a:r>
            <a:r>
              <a:rPr lang="en-US" sz="2000" dirty="0" err="1"/>
              <a:t>harus</a:t>
            </a:r>
            <a:r>
              <a:rPr lang="en-US" sz="2000" dirty="0"/>
              <a:t> </a:t>
            </a:r>
            <a:r>
              <a:rPr lang="en-US" sz="2000" dirty="0" err="1"/>
              <a:t>selaras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pergerakan</a:t>
            </a:r>
            <a:r>
              <a:rPr lang="en-US" sz="2000" dirty="0"/>
              <a:t> PDB </a:t>
            </a:r>
            <a:r>
              <a:rPr lang="en-US" sz="2000" dirty="0" err="1"/>
              <a:t>Permintaan</a:t>
            </a:r>
            <a:r>
              <a:rPr lang="en-US" sz="2000" dirty="0"/>
              <a:t> (</a:t>
            </a:r>
            <a:r>
              <a:rPr lang="en-US" sz="2000" dirty="0" err="1"/>
              <a:t>investasi</a:t>
            </a:r>
            <a:r>
              <a:rPr lang="en-US" sz="2000" dirty="0"/>
              <a:t> </a:t>
            </a:r>
            <a:r>
              <a:rPr lang="en-US" sz="2000" dirty="0" err="1"/>
              <a:t>bangunan</a:t>
            </a:r>
            <a:r>
              <a:rPr lang="en-US" sz="2000" dirty="0"/>
              <a:t>)</a:t>
            </a:r>
          </a:p>
          <a:p>
            <a:pPr lvl="1" algn="just"/>
            <a:r>
              <a:rPr lang="en-US" sz="2000" dirty="0" err="1"/>
              <a:t>Pengecekan</a:t>
            </a:r>
            <a:r>
              <a:rPr lang="en-US" sz="2000" dirty="0"/>
              <a:t> </a:t>
            </a:r>
            <a:r>
              <a:rPr lang="en-US" sz="2000" dirty="0" err="1"/>
              <a:t>atas</a:t>
            </a:r>
            <a:r>
              <a:rPr lang="en-US" sz="2000" dirty="0"/>
              <a:t> </a:t>
            </a:r>
            <a:r>
              <a:rPr lang="en-US" sz="2000" dirty="0" err="1"/>
              <a:t>pertumbuhan</a:t>
            </a:r>
            <a:r>
              <a:rPr lang="en-US" sz="2000" dirty="0"/>
              <a:t> </a:t>
            </a:r>
            <a:r>
              <a:rPr lang="en-US" sz="2000" dirty="0" err="1"/>
              <a:t>investasi</a:t>
            </a:r>
            <a:r>
              <a:rPr lang="en-US" sz="2000" dirty="0"/>
              <a:t> </a:t>
            </a:r>
            <a:r>
              <a:rPr lang="en-US" sz="2000" dirty="0" err="1"/>
              <a:t>dengan</a:t>
            </a:r>
            <a:r>
              <a:rPr lang="en-US" sz="2000" dirty="0"/>
              <a:t> </a:t>
            </a:r>
            <a:r>
              <a:rPr lang="en-US" sz="2000" dirty="0" err="1"/>
              <a:t>pertumbuhan</a:t>
            </a:r>
            <a:r>
              <a:rPr lang="en-US" sz="2000" dirty="0"/>
              <a:t> </a:t>
            </a:r>
            <a:r>
              <a:rPr lang="en-US" sz="2000" dirty="0" err="1"/>
              <a:t>kredit</a:t>
            </a:r>
            <a:r>
              <a:rPr lang="en-US" sz="2000" dirty="0"/>
              <a:t>.  </a:t>
            </a:r>
            <a:endParaRPr lang="id-ID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07B9FDA-8209-495F-9812-FFD6FE0DF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61854"/>
            <a:ext cx="5991778" cy="5095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2432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Rencana Penyelesaian dan Tim Peneliti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Timeline </a:t>
            </a:r>
            <a:r>
              <a:rPr lang="en-US" sz="2000" dirty="0" err="1"/>
              <a:t>penyelesaian</a:t>
            </a:r>
            <a:r>
              <a:rPr lang="en-US" sz="2000" dirty="0"/>
              <a:t> </a:t>
            </a:r>
            <a:r>
              <a:rPr lang="en-US" sz="2000" dirty="0" err="1"/>
              <a:t>beserta</a:t>
            </a:r>
            <a:r>
              <a:rPr lang="en-US" sz="2000" dirty="0"/>
              <a:t> </a:t>
            </a:r>
            <a:r>
              <a:rPr lang="en-US" sz="2000" dirty="0" err="1"/>
              <a:t>tim</a:t>
            </a:r>
            <a:r>
              <a:rPr lang="en-US" sz="2000" dirty="0"/>
              <a:t> </a:t>
            </a:r>
            <a:r>
              <a:rPr lang="en-US" sz="2000" dirty="0" err="1"/>
              <a:t>peneliti</a:t>
            </a:r>
            <a:r>
              <a:rPr lang="en-US" sz="2000" dirty="0"/>
              <a:t> </a:t>
            </a:r>
            <a:r>
              <a:rPr lang="en-US" sz="2000" dirty="0" err="1"/>
              <a:t>kajian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54404"/>
            <a:ext cx="11587959" cy="1315745"/>
          </a:xfrm>
        </p:spPr>
        <p:txBody>
          <a:bodyPr wrap="square">
            <a:spAutoFit/>
          </a:bodyPr>
          <a:lstStyle/>
          <a:p>
            <a:r>
              <a:rPr lang="en-US" sz="2000" dirty="0"/>
              <a:t> Tim </a:t>
            </a:r>
            <a:r>
              <a:rPr lang="en-US" sz="2000" dirty="0" err="1"/>
              <a:t>peneliti</a:t>
            </a:r>
            <a:r>
              <a:rPr lang="en-US" sz="2000" dirty="0"/>
              <a:t> </a:t>
            </a:r>
            <a:r>
              <a:rPr lang="en-US" sz="2000" dirty="0" err="1"/>
              <a:t>adalah</a:t>
            </a:r>
            <a:r>
              <a:rPr lang="en-US" sz="2000" dirty="0"/>
              <a:t> </a:t>
            </a:r>
            <a:r>
              <a:rPr lang="en-US" sz="2000" dirty="0" err="1"/>
              <a:t>sebagai</a:t>
            </a:r>
            <a:r>
              <a:rPr lang="en-US" sz="2000" dirty="0"/>
              <a:t> </a:t>
            </a:r>
            <a:r>
              <a:rPr lang="en-US" sz="2000" dirty="0" err="1"/>
              <a:t>berikut</a:t>
            </a:r>
            <a:r>
              <a:rPr lang="en-US" sz="2000" dirty="0"/>
              <a:t>:</a:t>
            </a:r>
            <a:endParaRPr lang="id-ID" sz="2000" dirty="0"/>
          </a:p>
          <a:p>
            <a:pPr lvl="1"/>
            <a:r>
              <a:rPr lang="en-US" sz="2000" dirty="0"/>
              <a:t>Ginanjar Utama</a:t>
            </a:r>
            <a:endParaRPr lang="id-ID" sz="2000" dirty="0"/>
          </a:p>
          <a:p>
            <a:pPr lvl="1"/>
            <a:r>
              <a:rPr lang="en-US" sz="2000" dirty="0"/>
              <a:t>Ayi Supriyadi</a:t>
            </a:r>
            <a:endParaRPr lang="id-ID" sz="2000" dirty="0"/>
          </a:p>
          <a:p>
            <a:pPr lvl="1"/>
            <a:r>
              <a:rPr lang="en-US" sz="2000" dirty="0"/>
              <a:t>Nadira Firinda</a:t>
            </a:r>
            <a:endParaRPr lang="id-ID" sz="20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226675-3DF9-4CC7-BC0A-318378BFBB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2365" y="2443885"/>
            <a:ext cx="9467269" cy="410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73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Referensi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69332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Referensi</a:t>
            </a:r>
            <a:r>
              <a:rPr lang="en-US" sz="2000" dirty="0"/>
              <a:t> yang </a:t>
            </a:r>
            <a:r>
              <a:rPr lang="en-US" sz="2000" dirty="0" err="1"/>
              <a:t>digunakan</a:t>
            </a:r>
            <a:endParaRPr lang="en-US" sz="2000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1031939"/>
            <a:ext cx="12029440" cy="4201150"/>
          </a:xfrm>
        </p:spPr>
        <p:txBody>
          <a:bodyPr wrap="square">
            <a:spAutoFit/>
          </a:bodyPr>
          <a:lstStyle/>
          <a:p>
            <a:pPr lvl="0" algn="just"/>
            <a:r>
              <a:rPr lang="id-ID" sz="2000" dirty="0"/>
              <a:t>IMF, Financial Programming and Policies, IMF ICD, 2013</a:t>
            </a:r>
          </a:p>
          <a:p>
            <a:pPr lvl="0" algn="just"/>
            <a:r>
              <a:rPr lang="en-US" sz="2000" dirty="0"/>
              <a:t>Burgess, S., Fernandez-</a:t>
            </a:r>
            <a:r>
              <a:rPr lang="en-US" sz="2000" dirty="0" err="1"/>
              <a:t>Corugedo</a:t>
            </a:r>
            <a:r>
              <a:rPr lang="en-US" sz="2000" dirty="0"/>
              <a:t>, E., </a:t>
            </a:r>
            <a:r>
              <a:rPr lang="en-US" sz="2000" dirty="0" err="1"/>
              <a:t>Groth</a:t>
            </a:r>
            <a:r>
              <a:rPr lang="en-US" sz="2000" dirty="0"/>
              <a:t>, C., Harrison, R., Monti, F., </a:t>
            </a:r>
            <a:r>
              <a:rPr lang="en-US" sz="2000" dirty="0" err="1"/>
              <a:t>Theodoridis</a:t>
            </a:r>
            <a:r>
              <a:rPr lang="en-US" sz="2000" dirty="0"/>
              <a:t>, K. and Waldron, M., “</a:t>
            </a:r>
            <a:r>
              <a:rPr lang="id-ID" sz="2000" i="1" dirty="0"/>
              <a:t>The Bank of England’s forecasting platform: COMPASS, MAPS, EASE and the suite of models</a:t>
            </a:r>
            <a:r>
              <a:rPr lang="en-US" sz="2000" i="1" dirty="0"/>
              <a:t>”</a:t>
            </a:r>
            <a:r>
              <a:rPr lang="en-US" sz="2000" dirty="0"/>
              <a:t>, BOE Working Paper no 471, 2013</a:t>
            </a:r>
            <a:endParaRPr lang="id-ID" sz="2000" dirty="0"/>
          </a:p>
          <a:p>
            <a:pPr lvl="0" algn="just"/>
            <a:r>
              <a:rPr lang="id-ID" sz="2000" dirty="0"/>
              <a:t>Utama, Ginanjar;</a:t>
            </a:r>
            <a:r>
              <a:rPr lang="en-US" sz="2000" dirty="0"/>
              <a:t> Devin; Faiz, Irman;</a:t>
            </a:r>
            <a:r>
              <a:rPr lang="id-ID" sz="2000" dirty="0"/>
              <a:t> Sahminan “</a:t>
            </a:r>
            <a:r>
              <a:rPr lang="id-ID" sz="2000" i="1" dirty="0"/>
              <a:t>Short Term Forecasting for Indonesia Economy (SOFIE) 20</a:t>
            </a:r>
            <a:r>
              <a:rPr lang="en-US" sz="2000" i="1" dirty="0"/>
              <a:t>20</a:t>
            </a:r>
            <a:r>
              <a:rPr lang="id-ID" sz="2000" dirty="0"/>
              <a:t>.” LHP DKEM, Desember 20</a:t>
            </a:r>
            <a:r>
              <a:rPr lang="en-US" sz="2000" dirty="0"/>
              <a:t>20</a:t>
            </a:r>
            <a:r>
              <a:rPr lang="id-ID" sz="2000" dirty="0"/>
              <a:t>.</a:t>
            </a:r>
          </a:p>
          <a:p>
            <a:pPr lvl="0" algn="just"/>
            <a:r>
              <a:rPr lang="id-ID" sz="2000" dirty="0"/>
              <a:t>Utama, Ginanjar;</a:t>
            </a:r>
            <a:r>
              <a:rPr lang="en-US" sz="2000" dirty="0"/>
              <a:t> Firinda, Nadira; Bathaluddin, M Barik; Kusuma, IGP Wira </a:t>
            </a:r>
            <a:r>
              <a:rPr lang="id-ID" sz="2000" dirty="0"/>
              <a:t>“</a:t>
            </a:r>
            <a:r>
              <a:rPr lang="en-US" sz="2000" i="1" dirty="0" err="1"/>
              <a:t>Pengembangan</a:t>
            </a:r>
            <a:r>
              <a:rPr lang="en-US" sz="2000" i="1" dirty="0"/>
              <a:t> Model </a:t>
            </a:r>
            <a:r>
              <a:rPr lang="en-US" sz="2000" i="1" dirty="0" err="1"/>
              <a:t>Sektoral</a:t>
            </a:r>
            <a:r>
              <a:rPr lang="id-ID" sz="2000" dirty="0"/>
              <a:t>” LHP DKEM, Desember 20</a:t>
            </a:r>
            <a:r>
              <a:rPr lang="en-US" sz="2000" dirty="0"/>
              <a:t>21</a:t>
            </a:r>
            <a:r>
              <a:rPr lang="id-ID" sz="2000" dirty="0"/>
              <a:t>.</a:t>
            </a:r>
          </a:p>
          <a:p>
            <a:pPr lvl="0" algn="just"/>
            <a:r>
              <a:rPr lang="id-ID" sz="2000" dirty="0"/>
              <a:t>Wijoseno, Atet; Waluyo; Jati, Bathaluddin, M. Barik; Adhi P., Nur M.; Devin; Astuti, Rieska I.; Oktaviyanti, Dwi; Atras, M. Fadhel;  Harun, Cicilia A.; Sahminan; Kusuma, I.G.P. Wira; Affandi, Yoga; “</a:t>
            </a:r>
            <a:r>
              <a:rPr lang="id-ID" sz="2000" i="1" dirty="0"/>
              <a:t>Model BIPOLMIX (BI Policy Mix); Interaksi Kebijakan Moneter – Makroprudensial</a:t>
            </a:r>
            <a:r>
              <a:rPr lang="id-ID" sz="2000" dirty="0"/>
              <a:t>” LHP DKEM, Desember 2021.</a:t>
            </a:r>
          </a:p>
          <a:p>
            <a:pPr lvl="0" algn="just"/>
            <a:r>
              <a:rPr lang="en-US" sz="2000" dirty="0"/>
              <a:t>Tanner, Evan</a:t>
            </a:r>
            <a:r>
              <a:rPr lang="en-US" sz="2000" i="1" dirty="0"/>
              <a:t>. ”The Algebraic Galaxy of Simple Macroeconomic Models.” </a:t>
            </a:r>
            <a:r>
              <a:rPr lang="en-US" sz="2000" dirty="0"/>
              <a:t>IMF Working Paper 17/123</a:t>
            </a:r>
            <a:r>
              <a:rPr lang="en-US" sz="2000" i="1" dirty="0"/>
              <a:t>, 2017.</a:t>
            </a:r>
            <a:endParaRPr lang="id-ID" sz="2000" dirty="0"/>
          </a:p>
          <a:p>
            <a:pPr lvl="0" algn="just"/>
            <a:r>
              <a:rPr lang="en-US" sz="2000" dirty="0"/>
              <a:t>Tanner, Evan</a:t>
            </a:r>
            <a:r>
              <a:rPr lang="en-US" sz="2000" i="1" dirty="0"/>
              <a:t>. ”Disinflation, External Vulnerability, and Fiscal Intransigence: Some Unpleasant </a:t>
            </a:r>
            <a:r>
              <a:rPr lang="en-US" sz="2000" i="1" dirty="0" err="1"/>
              <a:t>Mundellian</a:t>
            </a:r>
            <a:r>
              <a:rPr lang="en-US" sz="2000" i="1" dirty="0"/>
              <a:t> Arithmetic”  </a:t>
            </a:r>
            <a:r>
              <a:rPr lang="en-US" sz="2000" dirty="0"/>
              <a:t>IMF Working Paper 17/118</a:t>
            </a:r>
            <a:r>
              <a:rPr lang="en-US" sz="2000" i="1" dirty="0"/>
              <a:t>, 2017.</a:t>
            </a:r>
            <a:endParaRPr lang="id-ID" sz="2000" dirty="0"/>
          </a:p>
        </p:txBody>
      </p:sp>
    </p:spTree>
    <p:extLst>
      <p:ext uri="{BB962C8B-B14F-4D97-AF65-F5344CB8AC3E}">
        <p14:creationId xmlns:p14="http://schemas.microsoft.com/office/powerpoint/2010/main" val="315947278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</TotalTime>
  <Words>945</Words>
  <Application>Microsoft Office PowerPoint</Application>
  <PresentationFormat>Widescreen</PresentationFormat>
  <Paragraphs>65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Century Gothic</vt:lpstr>
      <vt:lpstr>Courier New</vt:lpstr>
      <vt:lpstr>Myriad Pro Cond</vt:lpstr>
      <vt:lpstr>Wingdings</vt:lpstr>
      <vt:lpstr>1_Office Theme</vt:lpstr>
      <vt:lpstr>PowerPoint Presentation</vt:lpstr>
      <vt:lpstr>PowerPoint Presentation</vt:lpstr>
      <vt:lpstr>Latar Belakang</vt:lpstr>
      <vt:lpstr>Tujuan</vt:lpstr>
      <vt:lpstr>Ruang Lingkup</vt:lpstr>
      <vt:lpstr>Metodologi</vt:lpstr>
      <vt:lpstr>Metodologi (Cont’d)</vt:lpstr>
      <vt:lpstr>Rencana Penyelesaian dan Tim Peneliti</vt:lpstr>
      <vt:lpstr>Referensi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Asrianti Mira Anggraeni</dc:creator>
  <cp:lastModifiedBy>Nadira Firinda</cp:lastModifiedBy>
  <cp:revision>22</cp:revision>
  <dcterms:created xsi:type="dcterms:W3CDTF">2022-01-13T02:26:36Z</dcterms:created>
  <dcterms:modified xsi:type="dcterms:W3CDTF">2022-02-22T08:32:46Z</dcterms:modified>
</cp:coreProperties>
</file>

<file path=docProps/thumbnail.jpeg>
</file>